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  <p:sldMasterId id="2147483711" r:id="rId5"/>
  </p:sldMasterIdLst>
  <p:sldIdLst>
    <p:sldId id="467" r:id="rId6"/>
    <p:sldId id="488" r:id="rId7"/>
    <p:sldId id="489" r:id="rId8"/>
    <p:sldId id="462" r:id="rId9"/>
    <p:sldId id="461" r:id="rId10"/>
    <p:sldId id="468" r:id="rId11"/>
    <p:sldId id="473" r:id="rId12"/>
    <p:sldId id="475" r:id="rId13"/>
    <p:sldId id="463" r:id="rId14"/>
    <p:sldId id="474" r:id="rId15"/>
    <p:sldId id="478" r:id="rId16"/>
    <p:sldId id="481" r:id="rId17"/>
    <p:sldId id="482" r:id="rId18"/>
    <p:sldId id="479" r:id="rId19"/>
    <p:sldId id="480" r:id="rId20"/>
    <p:sldId id="483" r:id="rId21"/>
    <p:sldId id="484" r:id="rId22"/>
    <p:sldId id="485" r:id="rId23"/>
    <p:sldId id="486" r:id="rId24"/>
    <p:sldId id="487" r:id="rId25"/>
    <p:sldId id="477" r:id="rId26"/>
    <p:sldId id="370" r:id="rId27"/>
    <p:sldId id="371" r:id="rId28"/>
    <p:sldId id="472" r:id="rId29"/>
    <p:sldId id="378" r:id="rId30"/>
    <p:sldId id="373" r:id="rId31"/>
    <p:sldId id="465" r:id="rId32"/>
    <p:sldId id="471" r:id="rId3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4469"/>
    <a:srgbClr val="014C73"/>
    <a:srgbClr val="005B84"/>
    <a:srgbClr val="013E5D"/>
    <a:srgbClr val="BDD7EE"/>
    <a:srgbClr val="000000"/>
    <a:srgbClr val="DCE4E6"/>
    <a:srgbClr val="D4DEED"/>
    <a:srgbClr val="C4DF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D34950-8B86-46D7-9989-107D317EFED1}" v="186" dt="2025-02-16T22:35:35.48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875" autoAdjust="0"/>
    <p:restoredTop sz="96122" autoAdjust="0"/>
  </p:normalViewPr>
  <p:slideViewPr>
    <p:cSldViewPr snapToGrid="0">
      <p:cViewPr varScale="1">
        <p:scale>
          <a:sx n="113" d="100"/>
          <a:sy n="113" d="100"/>
        </p:scale>
        <p:origin x="726" y="108"/>
      </p:cViewPr>
      <p:guideLst>
        <p:guide orient="horz" pos="21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presProps" Target="pres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theme" Target="theme/theme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viewProps" Target="viewProps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7662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7590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2389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40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7" indent="0" algn="ctr">
              <a:buNone/>
              <a:defRPr sz="2000"/>
            </a:lvl2pPr>
            <a:lvl3pPr marL="914374" indent="0" algn="ctr">
              <a:buNone/>
              <a:defRPr sz="1800"/>
            </a:lvl3pPr>
            <a:lvl4pPr marL="1371561" indent="0" algn="ctr">
              <a:buNone/>
              <a:defRPr sz="1600"/>
            </a:lvl4pPr>
            <a:lvl5pPr marL="1828748" indent="0" algn="ctr">
              <a:buNone/>
              <a:defRPr sz="1600"/>
            </a:lvl5pPr>
            <a:lvl6pPr marL="2285935" indent="0" algn="ctr">
              <a:buNone/>
              <a:defRPr sz="1600"/>
            </a:lvl6pPr>
            <a:lvl7pPr marL="2743122" indent="0" algn="ctr">
              <a:buNone/>
              <a:defRPr sz="1600"/>
            </a:lvl7pPr>
            <a:lvl8pPr marL="3200309" indent="0" algn="ctr">
              <a:buNone/>
              <a:defRPr sz="1600"/>
            </a:lvl8pPr>
            <a:lvl9pPr marL="3657496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6710182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7741455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4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4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187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4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4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56557731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3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638544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365128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5" indent="0">
              <a:buNone/>
              <a:defRPr sz="1600" b="1"/>
            </a:lvl6pPr>
            <a:lvl7pPr marL="2743122" indent="0">
              <a:buNone/>
              <a:defRPr sz="1600" b="1"/>
            </a:lvl7pPr>
            <a:lvl8pPr marL="3200309" indent="0">
              <a:buNone/>
              <a:defRPr sz="1600" b="1"/>
            </a:lvl8pPr>
            <a:lvl9pPr marL="36574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4" indent="0">
              <a:buNone/>
              <a:defRPr sz="1800" b="1"/>
            </a:lvl3pPr>
            <a:lvl4pPr marL="1371561" indent="0">
              <a:buNone/>
              <a:defRPr sz="1600" b="1"/>
            </a:lvl4pPr>
            <a:lvl5pPr marL="1828748" indent="0">
              <a:buNone/>
              <a:defRPr sz="1600" b="1"/>
            </a:lvl5pPr>
            <a:lvl6pPr marL="2285935" indent="0">
              <a:buNone/>
              <a:defRPr sz="1600" b="1"/>
            </a:lvl6pPr>
            <a:lvl7pPr marL="2743122" indent="0">
              <a:buNone/>
              <a:defRPr sz="1600" b="1"/>
            </a:lvl7pPr>
            <a:lvl8pPr marL="3200309" indent="0">
              <a:buNone/>
              <a:defRPr sz="1600" b="1"/>
            </a:lvl8pPr>
            <a:lvl9pPr marL="3657496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5508433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00239962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82934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91" y="987430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4" indent="0">
              <a:buNone/>
              <a:defRPr sz="1200"/>
            </a:lvl3pPr>
            <a:lvl4pPr marL="1371561" indent="0">
              <a:buNone/>
              <a:defRPr sz="1000"/>
            </a:lvl4pPr>
            <a:lvl5pPr marL="1828748" indent="0">
              <a:buNone/>
              <a:defRPr sz="1000"/>
            </a:lvl5pPr>
            <a:lvl6pPr marL="2285935" indent="0">
              <a:buNone/>
              <a:defRPr sz="1000"/>
            </a:lvl6pPr>
            <a:lvl7pPr marL="2743122" indent="0">
              <a:buNone/>
              <a:defRPr sz="1000"/>
            </a:lvl7pPr>
            <a:lvl8pPr marL="3200309" indent="0">
              <a:buNone/>
              <a:defRPr sz="1000"/>
            </a:lvl8pPr>
            <a:lvl9pPr marL="36574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6273615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0716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91" y="987430"/>
            <a:ext cx="6172201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4" indent="0">
              <a:buNone/>
              <a:defRPr sz="2400"/>
            </a:lvl3pPr>
            <a:lvl4pPr marL="1371561" indent="0">
              <a:buNone/>
              <a:defRPr sz="2000"/>
            </a:lvl4pPr>
            <a:lvl5pPr marL="1828748" indent="0">
              <a:buNone/>
              <a:defRPr sz="2000"/>
            </a:lvl5pPr>
            <a:lvl6pPr marL="2285935" indent="0">
              <a:buNone/>
              <a:defRPr sz="2000"/>
            </a:lvl6pPr>
            <a:lvl7pPr marL="2743122" indent="0">
              <a:buNone/>
              <a:defRPr sz="2000"/>
            </a:lvl7pPr>
            <a:lvl8pPr marL="3200309" indent="0">
              <a:buNone/>
              <a:defRPr sz="2000"/>
            </a:lvl8pPr>
            <a:lvl9pPr marL="3657496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7" indent="0">
              <a:buNone/>
              <a:defRPr sz="1400"/>
            </a:lvl2pPr>
            <a:lvl3pPr marL="914374" indent="0">
              <a:buNone/>
              <a:defRPr sz="1200"/>
            </a:lvl3pPr>
            <a:lvl4pPr marL="1371561" indent="0">
              <a:buNone/>
              <a:defRPr sz="1000"/>
            </a:lvl4pPr>
            <a:lvl5pPr marL="1828748" indent="0">
              <a:buNone/>
              <a:defRPr sz="1000"/>
            </a:lvl5pPr>
            <a:lvl6pPr marL="2285935" indent="0">
              <a:buNone/>
              <a:defRPr sz="1000"/>
            </a:lvl6pPr>
            <a:lvl7pPr marL="2743122" indent="0">
              <a:buNone/>
              <a:defRPr sz="1000"/>
            </a:lvl7pPr>
            <a:lvl8pPr marL="3200309" indent="0">
              <a:buNone/>
              <a:defRPr sz="1000"/>
            </a:lvl8pPr>
            <a:lvl9pPr marL="3657496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2954515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9667900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3" y="365127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4" y="365127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722802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3796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31800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3344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3831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24786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534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9924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316932-21D0-46DC-ABFB-A5CAAAA651D1}" type="datetimeFigureOut">
              <a:rPr lang="en-US" smtClean="0"/>
              <a:t>2/16/2025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554A68-371F-48BD-844B-CFF4BD2888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363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4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0E5A5C-96A5-4B4B-8AA0-DBF68BA1AFA1}" type="datetimeFigureOut">
              <a:rPr lang="fi-FI" smtClean="0"/>
              <a:t>16.2.2025</a:t>
            </a:fld>
            <a:endParaRPr lang="fi-FI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4" y="6356355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i-FI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76422C-FF98-43E9-9B73-EDB3A4B34783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25568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37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3" indent="-228593" algn="l" defTabSz="914374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0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67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54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1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28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15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02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89" indent="-228593" algn="l" defTabSz="914374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7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4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1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48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35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22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09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96" algn="l" defTabSz="91437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f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microsoft.com/office/2007/relationships/hdphoto" Target="../media/hdphoto5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7" Type="http://schemas.openxmlformats.org/officeDocument/2006/relationships/image" Target="../media/image5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53.png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png"/><Relationship Id="rId18" Type="http://schemas.openxmlformats.org/officeDocument/2006/relationships/image" Target="../media/image17.png"/><Relationship Id="rId3" Type="http://schemas.openxmlformats.org/officeDocument/2006/relationships/image" Target="../media/image3.jpeg"/><Relationship Id="rId21" Type="http://schemas.openxmlformats.org/officeDocument/2006/relationships/image" Target="../media/image20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17" Type="http://schemas.openxmlformats.org/officeDocument/2006/relationships/image" Target="../media/image16.png"/><Relationship Id="rId2" Type="http://schemas.openxmlformats.org/officeDocument/2006/relationships/image" Target="../media/image1.jpg"/><Relationship Id="rId16" Type="http://schemas.openxmlformats.org/officeDocument/2006/relationships/image" Target="../media/image15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22.png"/><Relationship Id="rId10" Type="http://schemas.openxmlformats.org/officeDocument/2006/relationships/image" Target="../media/image9.png"/><Relationship Id="rId19" Type="http://schemas.openxmlformats.org/officeDocument/2006/relationships/image" Target="../media/image18.png"/><Relationship Id="rId4" Type="http://schemas.openxmlformats.org/officeDocument/2006/relationships/image" Target="../media/image4.png"/><Relationship Id="rId9" Type="http://schemas.openxmlformats.org/officeDocument/2006/relationships/image" Target="../media/image8.png"/><Relationship Id="rId14" Type="http://schemas.openxmlformats.org/officeDocument/2006/relationships/image" Target="../media/image13.svg"/><Relationship Id="rId22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29.emf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3.jpeg"/><Relationship Id="rId7" Type="http://schemas.microsoft.com/office/2007/relationships/hdphoto" Target="../media/hdphoto2.wdp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6.png"/><Relationship Id="rId11" Type="http://schemas.openxmlformats.org/officeDocument/2006/relationships/image" Target="../media/image29.emf"/><Relationship Id="rId5" Type="http://schemas.openxmlformats.org/officeDocument/2006/relationships/image" Target="../media/image25.jpeg"/><Relationship Id="rId10" Type="http://schemas.openxmlformats.org/officeDocument/2006/relationships/image" Target="../media/image2.png"/><Relationship Id="rId4" Type="http://schemas.openxmlformats.org/officeDocument/2006/relationships/image" Target="../media/image24.jpe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E4B89B24-D6BB-4B4E-BD1F-A299AE63EF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18760" y="738971"/>
            <a:ext cx="5434403" cy="5380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1344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5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C064C7-3669-FE39-281A-61BAEAE942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C5844AE5-463A-7EC0-B2A5-D8F09FA9EC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26C350A-0FE6-C304-07CC-E45448625D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202D189B-A97D-DA6F-CC54-E599412988F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6BEFD90-D0E2-E539-25A5-CFB098BA1A75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l="9225" t="16667" r="23363"/>
          <a:stretch/>
        </p:blipFill>
        <p:spPr>
          <a:xfrm>
            <a:off x="1383645" y="10551"/>
            <a:ext cx="9430658" cy="6836897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60981F-BAD1-EB33-C738-78FE4EFC3B15}"/>
              </a:ext>
            </a:extLst>
          </p:cNvPr>
          <p:cNvSpPr/>
          <p:nvPr/>
        </p:nvSpPr>
        <p:spPr>
          <a:xfrm>
            <a:off x="1659594" y="4185287"/>
            <a:ext cx="789127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" panose="020F0502020204030204"/>
              </a:rPr>
              <a:t>TELAKKA-ALUE</a:t>
            </a:r>
          </a:p>
          <a:p>
            <a:pPr>
              <a:defRPr/>
            </a:pPr>
            <a:r>
              <a:rPr lang="en-US" sz="4000" dirty="0">
                <a:latin typeface="Calibri" panose="020F0502020204030204"/>
              </a:rPr>
              <a:t>TURKU</a:t>
            </a:r>
          </a:p>
          <a:p>
            <a:pPr>
              <a:defRPr/>
            </a:pPr>
            <a:endParaRPr lang="en-US" sz="1600" dirty="0"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7A489FA9-27CA-A940-D0F0-7C38BC1D6935}"/>
              </a:ext>
            </a:extLst>
          </p:cNvPr>
          <p:cNvSpPr/>
          <p:nvPr/>
        </p:nvSpPr>
        <p:spPr>
          <a:xfrm rot="20077437">
            <a:off x="8212162" y="2127165"/>
            <a:ext cx="2113608" cy="1128173"/>
          </a:xfrm>
          <a:custGeom>
            <a:avLst/>
            <a:gdLst>
              <a:gd name="connsiteX0" fmla="*/ 0 w 2113608"/>
              <a:gd name="connsiteY0" fmla="*/ 564087 h 1128173"/>
              <a:gd name="connsiteX1" fmla="*/ 1056804 w 2113608"/>
              <a:gd name="connsiteY1" fmla="*/ 0 h 1128173"/>
              <a:gd name="connsiteX2" fmla="*/ 2113608 w 2113608"/>
              <a:gd name="connsiteY2" fmla="*/ 564087 h 1128173"/>
              <a:gd name="connsiteX3" fmla="*/ 1056804 w 2113608"/>
              <a:gd name="connsiteY3" fmla="*/ 1128174 h 1128173"/>
              <a:gd name="connsiteX4" fmla="*/ 0 w 2113608"/>
              <a:gd name="connsiteY4" fmla="*/ 564087 h 1128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13608" h="1128173" extrusionOk="0">
                <a:moveTo>
                  <a:pt x="0" y="564087"/>
                </a:moveTo>
                <a:cubicBezTo>
                  <a:pt x="18858" y="186285"/>
                  <a:pt x="441111" y="118366"/>
                  <a:pt x="1056804" y="0"/>
                </a:cubicBezTo>
                <a:cubicBezTo>
                  <a:pt x="1638209" y="64117"/>
                  <a:pt x="2039006" y="271905"/>
                  <a:pt x="2113608" y="564087"/>
                </a:cubicBezTo>
                <a:cubicBezTo>
                  <a:pt x="2270091" y="884115"/>
                  <a:pt x="1759922" y="1168346"/>
                  <a:pt x="1056804" y="1128174"/>
                </a:cubicBezTo>
                <a:cubicBezTo>
                  <a:pt x="411390" y="1198216"/>
                  <a:pt x="8893" y="829402"/>
                  <a:pt x="0" y="56408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77753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ACF309B-ED60-5F73-01EB-C9920118F0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2774900-98FC-AAE3-5559-6A811596505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648471D-E295-79B5-5C90-16C2A95825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890692DC-BBFC-4AB5-1B27-28666B2DC38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8" name="Picture 7" descr="A map of a city&#10;&#10;Description automatically generated">
            <a:extLst>
              <a:ext uri="{FF2B5EF4-FFF2-40B4-BE49-F238E27FC236}">
                <a16:creationId xmlns:a16="http://schemas.microsoft.com/office/drawing/2014/main" id="{30A25570-D045-75E6-DD1A-A5CA4FDF9E5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5" y="0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3AB911F-0FF8-0931-B690-6E18ABCF4C6A}"/>
              </a:ext>
            </a:extLst>
          </p:cNvPr>
          <p:cNvSpPr/>
          <p:nvPr/>
        </p:nvSpPr>
        <p:spPr>
          <a:xfrm>
            <a:off x="6483094" y="2510888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51A2B3-302D-D07F-838F-5868DC6750FD}"/>
              </a:ext>
            </a:extLst>
          </p:cNvPr>
          <p:cNvSpPr/>
          <p:nvPr/>
        </p:nvSpPr>
        <p:spPr>
          <a:xfrm>
            <a:off x="5394960" y="4992624"/>
            <a:ext cx="1160928" cy="1252368"/>
          </a:xfrm>
          <a:custGeom>
            <a:avLst/>
            <a:gdLst>
              <a:gd name="connsiteX0" fmla="*/ 0 w 1160928"/>
              <a:gd name="connsiteY0" fmla="*/ 626184 h 1252368"/>
              <a:gd name="connsiteX1" fmla="*/ 580464 w 1160928"/>
              <a:gd name="connsiteY1" fmla="*/ 0 h 1252368"/>
              <a:gd name="connsiteX2" fmla="*/ 1160928 w 1160928"/>
              <a:gd name="connsiteY2" fmla="*/ 626184 h 1252368"/>
              <a:gd name="connsiteX3" fmla="*/ 580464 w 1160928"/>
              <a:gd name="connsiteY3" fmla="*/ 1252368 h 1252368"/>
              <a:gd name="connsiteX4" fmla="*/ 0 w 1160928"/>
              <a:gd name="connsiteY4" fmla="*/ 626184 h 1252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60928" h="1252368" extrusionOk="0">
                <a:moveTo>
                  <a:pt x="0" y="626184"/>
                </a:moveTo>
                <a:cubicBezTo>
                  <a:pt x="11655" y="239398"/>
                  <a:pt x="253163" y="24830"/>
                  <a:pt x="580464" y="0"/>
                </a:cubicBezTo>
                <a:cubicBezTo>
                  <a:pt x="900071" y="27715"/>
                  <a:pt x="1106710" y="294419"/>
                  <a:pt x="1160928" y="626184"/>
                </a:cubicBezTo>
                <a:cubicBezTo>
                  <a:pt x="1253689" y="977049"/>
                  <a:pt x="949603" y="1268697"/>
                  <a:pt x="580464" y="1252368"/>
                </a:cubicBezTo>
                <a:cubicBezTo>
                  <a:pt x="203288" y="1316555"/>
                  <a:pt x="10896" y="915381"/>
                  <a:pt x="0" y="62618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25856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C23E184-B1EC-EA89-10F6-3CC352E322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9922AB2B-B2AB-2317-B657-D02E552AA3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7DA786C-6D7F-11A1-946E-66A40FEF4C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B87D7AA-ACE8-80B1-70B1-18688AC4DE2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F50B6FA2-3EAE-F449-657D-C90E7A26A87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6" y="0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BB21791-2F82-76B3-42B4-D3352B166F05}"/>
              </a:ext>
            </a:extLst>
          </p:cNvPr>
          <p:cNvSpPr/>
          <p:nvPr/>
        </p:nvSpPr>
        <p:spPr>
          <a:xfrm>
            <a:off x="2150362" y="4796888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A80B8BD-A4E1-70FF-A4EE-74904A93B27F}"/>
              </a:ext>
            </a:extLst>
          </p:cNvPr>
          <p:cNvSpPr/>
          <p:nvPr/>
        </p:nvSpPr>
        <p:spPr>
          <a:xfrm>
            <a:off x="6455664" y="4873235"/>
            <a:ext cx="786384" cy="805189"/>
          </a:xfrm>
          <a:custGeom>
            <a:avLst/>
            <a:gdLst>
              <a:gd name="connsiteX0" fmla="*/ 0 w 786384"/>
              <a:gd name="connsiteY0" fmla="*/ 402595 h 805189"/>
              <a:gd name="connsiteX1" fmla="*/ 393192 w 786384"/>
              <a:gd name="connsiteY1" fmla="*/ 0 h 805189"/>
              <a:gd name="connsiteX2" fmla="*/ 786384 w 786384"/>
              <a:gd name="connsiteY2" fmla="*/ 402595 h 805189"/>
              <a:gd name="connsiteX3" fmla="*/ 393192 w 786384"/>
              <a:gd name="connsiteY3" fmla="*/ 805190 h 805189"/>
              <a:gd name="connsiteX4" fmla="*/ 0 w 786384"/>
              <a:gd name="connsiteY4" fmla="*/ 402595 h 8051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86384" h="805189" extrusionOk="0">
                <a:moveTo>
                  <a:pt x="0" y="402595"/>
                </a:moveTo>
                <a:cubicBezTo>
                  <a:pt x="2748" y="170593"/>
                  <a:pt x="161334" y="54327"/>
                  <a:pt x="393192" y="0"/>
                </a:cubicBezTo>
                <a:cubicBezTo>
                  <a:pt x="610142" y="5798"/>
                  <a:pt x="772053" y="183966"/>
                  <a:pt x="786384" y="402595"/>
                </a:cubicBezTo>
                <a:cubicBezTo>
                  <a:pt x="826852" y="627138"/>
                  <a:pt x="629009" y="811466"/>
                  <a:pt x="393192" y="805190"/>
                </a:cubicBezTo>
                <a:cubicBezTo>
                  <a:pt x="135997" y="850603"/>
                  <a:pt x="5512" y="596291"/>
                  <a:pt x="0" y="402595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0176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31EFD93-5BFA-AF29-3A33-15C2095280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A7890207-F295-BA11-8D50-EF6571748B19}"/>
              </a:ext>
            </a:extLst>
          </p:cNvPr>
          <p:cNvGrpSpPr/>
          <p:nvPr/>
        </p:nvGrpSpPr>
        <p:grpSpPr>
          <a:xfrm>
            <a:off x="-3793950" y="-1642062"/>
            <a:ext cx="16298771" cy="8500062"/>
            <a:chOff x="348917" y="-1806654"/>
            <a:chExt cx="16298771" cy="8500062"/>
          </a:xfrm>
        </p:grpSpPr>
        <p:pic>
          <p:nvPicPr>
            <p:cNvPr id="11" name="Picture 10" descr="Aerial view of a city and a river&#10;&#10;Description automatically generated">
              <a:extLst>
                <a:ext uri="{FF2B5EF4-FFF2-40B4-BE49-F238E27FC236}">
                  <a16:creationId xmlns:a16="http://schemas.microsoft.com/office/drawing/2014/main" id="{6BD7CE14-84DC-E001-4138-CE61DDC7E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2867" y="-164592"/>
              <a:ext cx="10657197" cy="6858000"/>
            </a:xfrm>
            <a:prstGeom prst="rect">
              <a:avLst/>
            </a:prstGeom>
          </p:spPr>
        </p:pic>
        <p:pic>
          <p:nvPicPr>
            <p:cNvPr id="3" name="Picture 2" descr="Aerial view of a city and a river&#10;&#10;Description automatically generated">
              <a:extLst>
                <a:ext uri="{FF2B5EF4-FFF2-40B4-BE49-F238E27FC236}">
                  <a16:creationId xmlns:a16="http://schemas.microsoft.com/office/drawing/2014/main" id="{D1E7D21D-965F-8950-A0A2-612866618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90491" y="-164592"/>
              <a:ext cx="10657197" cy="6858000"/>
            </a:xfrm>
            <a:prstGeom prst="rect">
              <a:avLst/>
            </a:prstGeom>
          </p:spPr>
        </p:pic>
        <p:pic>
          <p:nvPicPr>
            <p:cNvPr id="9" name="Picture 8" descr="An aerial view of islands in the water&#10;&#10;Description automatically generated">
              <a:extLst>
                <a:ext uri="{FF2B5EF4-FFF2-40B4-BE49-F238E27FC236}">
                  <a16:creationId xmlns:a16="http://schemas.microsoft.com/office/drawing/2014/main" id="{971B11F4-4DE0-0483-CF66-FF44713EE7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8917" y="-1806654"/>
              <a:ext cx="5641574" cy="5610543"/>
            </a:xfrm>
            <a:prstGeom prst="rect">
              <a:avLst/>
            </a:prstGeom>
          </p:spPr>
        </p:pic>
      </p:grp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CABF294C-BBAD-7394-76A3-3A8DD98FAB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7197" y="161599"/>
            <a:ext cx="1432959" cy="1418629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1016D1A2-49B5-1A8C-DFB3-D0D470AACEA1}"/>
              </a:ext>
            </a:extLst>
          </p:cNvPr>
          <p:cNvSpPr/>
          <p:nvPr/>
        </p:nvSpPr>
        <p:spPr>
          <a:xfrm>
            <a:off x="104994" y="5534196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HELSINKI</a:t>
            </a:r>
            <a:endParaRPr lang="en-US" sz="1600" dirty="0">
              <a:solidFill>
                <a:schemeClr val="bg1"/>
              </a:solidFill>
              <a:latin typeface="Calibri" panose="020F0502020204030204"/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4ED873D-60AE-2951-6F2D-DAAB0B3AB734}"/>
              </a:ext>
            </a:extLst>
          </p:cNvPr>
          <p:cNvSpPr/>
          <p:nvPr/>
        </p:nvSpPr>
        <p:spPr>
          <a:xfrm>
            <a:off x="11873" y="1949878"/>
            <a:ext cx="1522930" cy="1370838"/>
          </a:xfrm>
          <a:custGeom>
            <a:avLst/>
            <a:gdLst>
              <a:gd name="connsiteX0" fmla="*/ 0 w 1522930"/>
              <a:gd name="connsiteY0" fmla="*/ 685419 h 1370838"/>
              <a:gd name="connsiteX1" fmla="*/ 761465 w 1522930"/>
              <a:gd name="connsiteY1" fmla="*/ 0 h 1370838"/>
              <a:gd name="connsiteX2" fmla="*/ 1522930 w 1522930"/>
              <a:gd name="connsiteY2" fmla="*/ 685419 h 1370838"/>
              <a:gd name="connsiteX3" fmla="*/ 761465 w 1522930"/>
              <a:gd name="connsiteY3" fmla="*/ 1370838 h 1370838"/>
              <a:gd name="connsiteX4" fmla="*/ 0 w 1522930"/>
              <a:gd name="connsiteY4" fmla="*/ 685419 h 1370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22930" h="1370838" extrusionOk="0">
                <a:moveTo>
                  <a:pt x="0" y="685419"/>
                </a:moveTo>
                <a:cubicBezTo>
                  <a:pt x="11529" y="266361"/>
                  <a:pt x="319332" y="79760"/>
                  <a:pt x="761465" y="0"/>
                </a:cubicBezTo>
                <a:cubicBezTo>
                  <a:pt x="1179305" y="77038"/>
                  <a:pt x="1441160" y="328088"/>
                  <a:pt x="1522930" y="685419"/>
                </a:cubicBezTo>
                <a:cubicBezTo>
                  <a:pt x="1636641" y="1070135"/>
                  <a:pt x="1256315" y="1395824"/>
                  <a:pt x="761465" y="1370838"/>
                </a:cubicBezTo>
                <a:cubicBezTo>
                  <a:pt x="318093" y="1396726"/>
                  <a:pt x="18122" y="969773"/>
                  <a:pt x="0" y="685419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4435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E92C669-04EE-E3EF-A0AD-F0505E0B6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A862E34B-7645-1C12-814A-56A8E98BCD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6867FB1-97C3-5E23-4974-4E5818EC7C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C79B26C-D15F-21D1-39E5-665D5C14DB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erial view of a city and a marina&#10;&#10;Description automatically generated">
            <a:extLst>
              <a:ext uri="{FF2B5EF4-FFF2-40B4-BE49-F238E27FC236}">
                <a16:creationId xmlns:a16="http://schemas.microsoft.com/office/drawing/2014/main" id="{337FED97-721F-29F4-0273-4A828585CC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5" y="10552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AE3007F-4A72-1FA5-89D4-57902FF86ADF}"/>
              </a:ext>
            </a:extLst>
          </p:cNvPr>
          <p:cNvSpPr/>
          <p:nvPr/>
        </p:nvSpPr>
        <p:spPr>
          <a:xfrm>
            <a:off x="6345934" y="856871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547B002-8FB3-CB00-4BF1-9B70143B343E}"/>
              </a:ext>
            </a:extLst>
          </p:cNvPr>
          <p:cNvSpPr/>
          <p:nvPr/>
        </p:nvSpPr>
        <p:spPr>
          <a:xfrm>
            <a:off x="7680960" y="2907792"/>
            <a:ext cx="2880000" cy="2880000"/>
          </a:xfrm>
          <a:custGeom>
            <a:avLst/>
            <a:gdLst>
              <a:gd name="connsiteX0" fmla="*/ 0 w 2880000"/>
              <a:gd name="connsiteY0" fmla="*/ 1440000 h 2880000"/>
              <a:gd name="connsiteX1" fmla="*/ 1440000 w 2880000"/>
              <a:gd name="connsiteY1" fmla="*/ 0 h 2880000"/>
              <a:gd name="connsiteX2" fmla="*/ 2880000 w 2880000"/>
              <a:gd name="connsiteY2" fmla="*/ 1440000 h 2880000"/>
              <a:gd name="connsiteX3" fmla="*/ 1440000 w 2880000"/>
              <a:gd name="connsiteY3" fmla="*/ 2880000 h 2880000"/>
              <a:gd name="connsiteX4" fmla="*/ 0 w 2880000"/>
              <a:gd name="connsiteY4" fmla="*/ 1440000 h 288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0000" h="2880000" extrusionOk="0">
                <a:moveTo>
                  <a:pt x="0" y="1440000"/>
                </a:moveTo>
                <a:cubicBezTo>
                  <a:pt x="58357" y="439643"/>
                  <a:pt x="599891" y="165600"/>
                  <a:pt x="1440000" y="0"/>
                </a:cubicBezTo>
                <a:cubicBezTo>
                  <a:pt x="2230125" y="147018"/>
                  <a:pt x="2692612" y="693328"/>
                  <a:pt x="2880000" y="1440000"/>
                </a:cubicBezTo>
                <a:cubicBezTo>
                  <a:pt x="2920084" y="2237465"/>
                  <a:pt x="2271023" y="2892016"/>
                  <a:pt x="1440000" y="2880000"/>
                </a:cubicBezTo>
                <a:cubicBezTo>
                  <a:pt x="540156" y="2998580"/>
                  <a:pt x="25899" y="2100676"/>
                  <a:pt x="0" y="144000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prstDash val="sysDot"/>
            <a:extLst>
              <a:ext uri="{C807C97D-BFC1-408E-A445-0C87EB9F89A2}">
                <ask:lineSketchStyleProps xmlns:ask="http://schemas.microsoft.com/office/drawing/2018/sketchyshapes" sd="2484225643">
                  <a:prstGeom prst="ellipse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261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130001-4A2C-94F3-DE33-038C151077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94A9ED90-BA72-088F-BF2F-569DA8875D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E95CB87-F080-8C4E-383B-9C395437E3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19DC4564-1164-61F4-8EE9-E9413CE7C7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8" name="Picture 7" descr="A aerial view of a city&#10;&#10;Description automatically generated">
            <a:extLst>
              <a:ext uri="{FF2B5EF4-FFF2-40B4-BE49-F238E27FC236}">
                <a16:creationId xmlns:a16="http://schemas.microsoft.com/office/drawing/2014/main" id="{46FAA199-FA4F-7AF4-C9C6-5CC09678D51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47"/>
          <a:stretch/>
        </p:blipFill>
        <p:spPr>
          <a:xfrm>
            <a:off x="1377695" y="-10552"/>
            <a:ext cx="9436608" cy="6879104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2D3567A-3598-9868-82F8-688AC59B3C63}"/>
              </a:ext>
            </a:extLst>
          </p:cNvPr>
          <p:cNvSpPr/>
          <p:nvPr/>
        </p:nvSpPr>
        <p:spPr>
          <a:xfrm>
            <a:off x="2667721" y="5534561"/>
            <a:ext cx="78912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HERNESAARI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HELSINKI</a:t>
            </a:r>
            <a:endParaRPr lang="en-US" sz="1600" dirty="0">
              <a:solidFill>
                <a:schemeClr val="bg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46309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ADFCB8E-7EB0-F971-4553-F3E0D89558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E73E2CF-B039-9EFE-61F5-F00C619A1B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5B49B0A5-F266-D855-778D-3DAB2C4476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3643FDED-D461-0D4A-E628-83C0F5F3EA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 building with a glass roof&#10;&#10;Description automatically generated with medium confidence">
            <a:extLst>
              <a:ext uri="{FF2B5EF4-FFF2-40B4-BE49-F238E27FC236}">
                <a16:creationId xmlns:a16="http://schemas.microsoft.com/office/drawing/2014/main" id="{FD35B97A-6D60-1002-14D4-DCCB8C7082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38779" y="0"/>
            <a:ext cx="9514442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4A774DB8-CA01-7B08-CCC0-EAB2DD22C817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4155238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7843780-0ED7-2480-B9B3-E037EECB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A9352A7B-0E99-0AA6-B544-1FE52FFB34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D4C0747-859A-3030-8836-1D0C5DB040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D4ACE5FA-978D-FC59-5801-B9604C54476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5" name="Picture 4" descr="A building with fish tank in the water&#10;&#10;Description automatically generated">
            <a:extLst>
              <a:ext uri="{FF2B5EF4-FFF2-40B4-BE49-F238E27FC236}">
                <a16:creationId xmlns:a16="http://schemas.microsoft.com/office/drawing/2014/main" id="{EA0D624C-F462-614C-BFE8-02A0B800D5E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7376" b="17549"/>
          <a:stretch/>
        </p:blipFill>
        <p:spPr>
          <a:xfrm>
            <a:off x="1317500" y="0"/>
            <a:ext cx="955593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DC65C6F-2524-EE9A-2B50-A780E320CA92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1821869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24D469-2E9D-7D89-3B9F-4E764D5C3C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7FDA7D50-CD25-C533-2C67-FA6FD18A4CA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118EF25-D0E7-8CD4-219D-B1ED0257C5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9052EB9B-D8A5-C6BF-575A-5DE945AB085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 building with a glass roof&#10;&#10;Description automatically generated with medium confidence">
            <a:extLst>
              <a:ext uri="{FF2B5EF4-FFF2-40B4-BE49-F238E27FC236}">
                <a16:creationId xmlns:a16="http://schemas.microsoft.com/office/drawing/2014/main" id="{F98FAB72-ED6E-4096-BFCA-A640556184A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6782" b="15708"/>
          <a:stretch/>
        </p:blipFill>
        <p:spPr>
          <a:xfrm>
            <a:off x="1329488" y="10552"/>
            <a:ext cx="9533021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72D659D6-4B00-9177-2729-CCB9B2E71A65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1870806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43C997C-8AD1-89F2-7187-59FC65E803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1F18675-5FC8-D546-996C-81AFA7DDBA9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635FAAF-FC98-7BA4-4B81-7DFD2AE0A3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A241DA3F-491A-807B-211A-B8B3C01C882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People looking at a glass wall with people and a ship in it&#10;&#10;Description automatically generated">
            <a:extLst>
              <a:ext uri="{FF2B5EF4-FFF2-40B4-BE49-F238E27FC236}">
                <a16:creationId xmlns:a16="http://schemas.microsoft.com/office/drawing/2014/main" id="{9E07731F-5628-6DD0-8539-02BF5B538E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rcRect t="16776" b="4808"/>
          <a:stretch/>
        </p:blipFill>
        <p:spPr>
          <a:xfrm>
            <a:off x="1333500" y="-10554"/>
            <a:ext cx="9525000" cy="6868553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E828324-907F-46C0-CEF6-7DD442A963F4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29044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B75F4D3-D50E-3E5E-694A-155E3E62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67D2230D-16B7-5151-C4F9-392FB79A824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4847F9C8-8C76-2BE9-A664-A5E2A42A54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scuba divers in the water&#10;&#10;Description automatically generated with low confidence">
            <a:extLst>
              <a:ext uri="{FF2B5EF4-FFF2-40B4-BE49-F238E27FC236}">
                <a16:creationId xmlns:a16="http://schemas.microsoft.com/office/drawing/2014/main" id="{D17824DF-B6A0-F494-3648-8012C8769C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040EC754-1EB6-472C-8B1E-0BF2F374B6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7871B63-FACD-77CB-6735-DD4AFC2B4B36}"/>
              </a:ext>
            </a:extLst>
          </p:cNvPr>
          <p:cNvGrpSpPr/>
          <p:nvPr/>
        </p:nvGrpSpPr>
        <p:grpSpPr>
          <a:xfrm>
            <a:off x="1939830" y="-2457449"/>
            <a:ext cx="8312340" cy="11877673"/>
            <a:chOff x="1939830" y="-2457449"/>
            <a:chExt cx="8312340" cy="11877673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68A364AA-B521-B707-CE44-E8791E1FC802}"/>
                </a:ext>
              </a:extLst>
            </p:cNvPr>
            <p:cNvSpPr/>
            <p:nvPr/>
          </p:nvSpPr>
          <p:spPr>
            <a:xfrm>
              <a:off x="1939830" y="581025"/>
              <a:ext cx="8312340" cy="88391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Up">
                <a:avLst>
                  <a:gd name="adj" fmla="val 12131476"/>
                </a:avLst>
              </a:prstTxWarp>
              <a:spAutoFit/>
            </a:bodyPr>
            <a:lstStyle/>
            <a:p>
              <a:pPr algn="ctr"/>
              <a:r>
                <a:rPr lang="en-US" sz="5400" b="1" cap="none" spc="0" dirty="0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Meriarkeologinen </a:t>
              </a:r>
              <a:r>
                <a:rPr lang="en-US" sz="5400" b="1" cap="none" spc="0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instituutti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5373C95-9208-9A2B-A205-479B3838D287}"/>
                </a:ext>
              </a:extLst>
            </p:cNvPr>
            <p:cNvSpPr/>
            <p:nvPr/>
          </p:nvSpPr>
          <p:spPr>
            <a:xfrm>
              <a:off x="1939830" y="-2457449"/>
              <a:ext cx="8312340" cy="8839199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prstTxWarp prst="textArchDown">
                <a:avLst/>
              </a:prstTxWarp>
              <a:spAutoFit/>
            </a:bodyPr>
            <a:lstStyle/>
            <a:p>
              <a:pPr algn="ctr"/>
              <a:r>
                <a:rPr lang="en-US" sz="5400" b="1" cap="none" spc="0" dirty="0" err="1">
                  <a:ln w="10160">
                    <a:solidFill>
                      <a:schemeClr val="accent5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</a:rPr>
                <a:t>Hylkyakvaario</a:t>
              </a:r>
              <a:endParaRPr 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54B4B8AD-ABFE-9B16-5B83-D7C778A6C3D4}"/>
              </a:ext>
            </a:extLst>
          </p:cNvPr>
          <p:cNvSpPr txBox="1"/>
          <p:nvPr/>
        </p:nvSpPr>
        <p:spPr>
          <a:xfrm>
            <a:off x="5629080" y="2613392"/>
            <a:ext cx="1088760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i-FI" sz="100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&amp;</a:t>
            </a:r>
            <a:endParaRPr lang="en-FI" sz="10000" b="1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84422176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15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8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4B10086-FA93-AC4D-0F3C-C84BDD4FC8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9288E6B1-CA35-8BF9-9D0E-5C9074765BE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149F3072-2674-4794-FA35-586BBFAF80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792CEE56-EBE7-85CA-EF07-4B56012F54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10" name="Picture 9" descr="A person and child looking at a scuba diver&#10;&#10;Description automatically generated">
            <a:extLst>
              <a:ext uri="{FF2B5EF4-FFF2-40B4-BE49-F238E27FC236}">
                <a16:creationId xmlns:a16="http://schemas.microsoft.com/office/drawing/2014/main" id="{E413EBB5-96BC-CAF3-675F-5CBB16B9A3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9620" y="0"/>
            <a:ext cx="943275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55F0B15-977A-D705-8728-EBA9C7817B3A}"/>
              </a:ext>
            </a:extLst>
          </p:cNvPr>
          <p:cNvSpPr/>
          <p:nvPr/>
        </p:nvSpPr>
        <p:spPr>
          <a:xfrm>
            <a:off x="0" y="5534561"/>
            <a:ext cx="8188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HYLKYAKVAARIO &amp;</a:t>
            </a:r>
          </a:p>
          <a:p>
            <a:pPr>
              <a:defRPr/>
            </a:pP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MERIARKEOLOGINEN  INSTITUUTTI</a:t>
            </a:r>
          </a:p>
        </p:txBody>
      </p:sp>
    </p:spTree>
    <p:extLst>
      <p:ext uri="{BB962C8B-B14F-4D97-AF65-F5344CB8AC3E}">
        <p14:creationId xmlns:p14="http://schemas.microsoft.com/office/powerpoint/2010/main" val="357311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4138E2-13D9-214E-76E1-687AF31F18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F686A590-9A09-3C46-F482-CA21A7A1532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D9E22F4F-C2F7-3BE7-DBA7-0A25CB4622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F931E537-586E-4634-AFC5-3106F37E9F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" name="Picture 2" descr="Aerial view of a city and a marina&#10;&#10;Description automatically generated">
            <a:extLst>
              <a:ext uri="{FF2B5EF4-FFF2-40B4-BE49-F238E27FC236}">
                <a16:creationId xmlns:a16="http://schemas.microsoft.com/office/drawing/2014/main" id="{5318CA25-F621-7B2E-AA06-FDC4163BBF0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695" y="10552"/>
            <a:ext cx="9436608" cy="685800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852A21DA-A279-081C-DF3A-903FE2CB94A3}"/>
              </a:ext>
            </a:extLst>
          </p:cNvPr>
          <p:cNvSpPr/>
          <p:nvPr/>
        </p:nvSpPr>
        <p:spPr>
          <a:xfrm>
            <a:off x="1374649" y="-566928"/>
            <a:ext cx="6333744" cy="8010144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Merellinen strategia jalkautettiin kuluvalla valtuustokaudella, Vili Tuomisto vetää…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Hernesaaren kaava hylättiin liikenne-järjestelyiden takia, mutta sai kritiikkiä myös purjehduksen ja veneilyn ylipainosta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K</a:t>
            </a:r>
            <a:r>
              <a:rPr lang="fi-FI" strike="sngStrike" dirty="0">
                <a:solidFill>
                  <a:schemeClr val="tx1"/>
                </a:solidFill>
              </a:rPr>
              <a:t>ilpapurjehduskeskus</a:t>
            </a:r>
            <a:r>
              <a:rPr lang="fi-FI" dirty="0">
                <a:solidFill>
                  <a:schemeClr val="tx1"/>
                </a:solidFill>
              </a:rPr>
              <a:t> (KL) =&gt; Museo  (YY) työnimenä ”Hylky-Heureka-akvaario”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Uusi kaava </a:t>
            </a:r>
            <a:r>
              <a:rPr lang="fi-FI" dirty="0" err="1">
                <a:solidFill>
                  <a:schemeClr val="tx1"/>
                </a:solidFill>
              </a:rPr>
              <a:t>KH:seen</a:t>
            </a:r>
            <a:r>
              <a:rPr lang="fi-FI" dirty="0">
                <a:solidFill>
                  <a:schemeClr val="tx1"/>
                </a:solidFill>
              </a:rPr>
              <a:t> vaalien jälkeen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MAS/Instituutti tukee </a:t>
            </a:r>
            <a:r>
              <a:rPr lang="fi-FI" dirty="0" err="1">
                <a:solidFill>
                  <a:schemeClr val="tx1"/>
                </a:solidFill>
              </a:rPr>
              <a:t>HKI:n</a:t>
            </a:r>
            <a:r>
              <a:rPr lang="fi-FI" dirty="0">
                <a:solidFill>
                  <a:schemeClr val="tx1"/>
                </a:solidFill>
              </a:rPr>
              <a:t> kaavaa ja mainostaa ”hylkyakvaario”-tonttia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fi-FI" dirty="0">
                <a:solidFill>
                  <a:schemeClr val="tx1"/>
                </a:solidFill>
              </a:rPr>
              <a:t>Ideakilpailun välttäminen? No sen niin väliä – voitamme sen joka tapauksessa 🤩 </a:t>
            </a:r>
            <a:endParaRPr lang="en-FI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19A8A910-CEFA-C5CE-43F5-2E41D372BA04}"/>
              </a:ext>
            </a:extLst>
          </p:cNvPr>
          <p:cNvSpPr/>
          <p:nvPr/>
        </p:nvSpPr>
        <p:spPr>
          <a:xfrm>
            <a:off x="595884" y="174440"/>
            <a:ext cx="78912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600"/>
              </a:spcBef>
              <a:defRPr/>
            </a:pPr>
            <a:r>
              <a:rPr lang="en-US" sz="4000" dirty="0">
                <a:latin typeface="Calibri" panose="020F0502020204030204"/>
              </a:rPr>
              <a:t>HELSINKI</a:t>
            </a:r>
            <a:endParaRPr lang="en-US" sz="1600" dirty="0"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07805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D7ECEC49-7724-4028-BA8E-F9C7F4CB5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People looking at fish in a tank&#10;&#10;Description automatically generated with medium confidence">
            <a:extLst>
              <a:ext uri="{FF2B5EF4-FFF2-40B4-BE49-F238E27FC236}">
                <a16:creationId xmlns:a16="http://schemas.microsoft.com/office/drawing/2014/main" id="{5821EFC8-44C0-4667-BEDF-67F63F9EC1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A96162BE-82C7-4764-95A0-845D8D1812D1}"/>
              </a:ext>
            </a:extLst>
          </p:cNvPr>
          <p:cNvSpPr/>
          <p:nvPr/>
        </p:nvSpPr>
        <p:spPr>
          <a:xfrm>
            <a:off x="1460597" y="533548"/>
            <a:ext cx="4727472" cy="23071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Hylkyakvaarion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kustannusarvio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D5DE2D2A-AF7C-4BD5-831F-88E6DEF0312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0C9B6B96-17F1-41CD-95A3-D8FEA6DAD8FD}"/>
              </a:ext>
            </a:extLst>
          </p:cNvPr>
          <p:cNvGrpSpPr/>
          <p:nvPr/>
        </p:nvGrpSpPr>
        <p:grpSpPr>
          <a:xfrm>
            <a:off x="4288951" y="369000"/>
            <a:ext cx="6120000" cy="6120000"/>
            <a:chOff x="3952012" y="552428"/>
            <a:chExt cx="6120000" cy="6120000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D56C3FEA-B85D-42C4-B7FD-EF7332CC35B3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88455AB-3B66-4E96-94EF-E1B9722A23FA}"/>
                </a:ext>
              </a:extLst>
            </p:cNvPr>
            <p:cNvSpPr txBox="1"/>
            <p:nvPr/>
          </p:nvSpPr>
          <p:spPr>
            <a:xfrm>
              <a:off x="4376910" y="1223712"/>
              <a:ext cx="5380893" cy="50475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           Hylkyakvaarion</a:t>
              </a:r>
              <a:r>
                <a:rPr lang="fi-FI" dirty="0"/>
                <a:t> kokonaiskustannus on </a:t>
              </a:r>
              <a:r>
                <a:rPr lang="fi-FI" dirty="0" err="1"/>
                <a:t>kar</a:t>
              </a:r>
              <a:r>
                <a:rPr lang="fi-FI" dirty="0"/>
                <a:t>-</a:t>
              </a:r>
            </a:p>
            <a:p>
              <a:r>
                <a:rPr lang="fi-FI" dirty="0"/>
                <a:t>     </a:t>
              </a:r>
              <a:r>
                <a:rPr lang="fi-FI" dirty="0" err="1"/>
                <a:t>keasti</a:t>
              </a:r>
              <a:r>
                <a:rPr lang="fi-FI" dirty="0"/>
                <a:t> arvioiden jotain 30 ja 70 miljoonan € väliltä, riippuen voimakkaasti toteutuksen ambitioasteesta. Hollantilaistyylinen kuplahalli saattaisi jäädä investoin-tina jopa alle 30 miljoonan, mutta sen korkeammat käyttökulut ja lyhyempi elinkaari nostaisivat pitkän aikavälin kustannuksia merkittävästi. </a:t>
              </a:r>
            </a:p>
            <a:p>
              <a:endParaRPr lang="fi-FI" sz="800" dirty="0"/>
            </a:p>
            <a:p>
              <a:r>
                <a:rPr lang="fi-FI" dirty="0"/>
                <a:t>WOW-arkkitehtuuriin pyrkivän maamerkkitoteutuksen hinta voisi nousta jopa 70 miljoonaan euroon. Suomen oloissa todennäköisin vaihtoehto lienee jossain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40-60 miljoonan </a:t>
              </a:r>
              <a:r>
                <a:rPr lang="fi-FI" dirty="0"/>
                <a:t>euron välissä. </a:t>
              </a:r>
            </a:p>
            <a:p>
              <a:endParaRPr lang="fi-FI" sz="800" dirty="0"/>
            </a:p>
            <a:p>
              <a:r>
                <a:rPr lang="fi-FI" dirty="0"/>
                <a:t>Akvaario vaatii myös vakituista henkilökuntaa, vaikka yleistehtävien (asiakaspalvelu, kiinteistöpalvelut,        </a:t>
              </a:r>
            </a:p>
            <a:p>
              <a:r>
                <a:rPr lang="fi-FI" dirty="0"/>
                <a:t>    vartiointi jne.) henkilöstö tulisikin ulkoa.              </a:t>
              </a:r>
            </a:p>
            <a:p>
              <a:r>
                <a:rPr lang="fi-FI" dirty="0"/>
                <a:t>          Hylkyakvaarion käyttökustannukset olisivat               </a:t>
              </a:r>
            </a:p>
            <a:p>
              <a:r>
                <a:rPr lang="fi-FI" dirty="0"/>
                <a:t>                referenssivertailun perusteella noin</a:t>
              </a:r>
            </a:p>
            <a:p>
              <a:r>
                <a:rPr lang="fi-FI" dirty="0"/>
                <a:t>                        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7-8 miljoonaa € vuodessa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3728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20FF65D2-F603-4B4A-A283-B8D342882F7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people walking through a tunnel&#10;&#10;Description automatically generated with low confidence">
            <a:extLst>
              <a:ext uri="{FF2B5EF4-FFF2-40B4-BE49-F238E27FC236}">
                <a16:creationId xmlns:a16="http://schemas.microsoft.com/office/drawing/2014/main" id="{44F59B55-50F8-49DE-927C-DA206CEA6FA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50000"/>
                    </a14:imgEffect>
                    <a14:imgEffect>
                      <a14:brightnessContrast bright="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96AE85CF-5243-4D7D-A04C-061AC345A0A2}"/>
              </a:ext>
            </a:extLst>
          </p:cNvPr>
          <p:cNvSpPr/>
          <p:nvPr/>
        </p:nvSpPr>
        <p:spPr>
          <a:xfrm>
            <a:off x="1460596" y="256736"/>
            <a:ext cx="4098955" cy="281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Hylkyakvaarion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liiketoiminta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-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suunnitelma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562FE4D0-9DD0-4C23-A9F0-4BAA98255FD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E3BA8BF-5EA2-460D-879A-FBCDAE260E1E}"/>
              </a:ext>
            </a:extLst>
          </p:cNvPr>
          <p:cNvGrpSpPr/>
          <p:nvPr/>
        </p:nvGrpSpPr>
        <p:grpSpPr>
          <a:xfrm>
            <a:off x="4288951" y="369000"/>
            <a:ext cx="6120000" cy="6120000"/>
            <a:chOff x="3952012" y="552428"/>
            <a:chExt cx="6120000" cy="6120000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309D211F-AAA1-4073-B4C0-6D472C82135E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624EA3-9476-450C-904A-859E3E1704A9}"/>
                </a:ext>
              </a:extLst>
            </p:cNvPr>
            <p:cNvSpPr txBox="1"/>
            <p:nvPr/>
          </p:nvSpPr>
          <p:spPr>
            <a:xfrm>
              <a:off x="4388860" y="1077318"/>
              <a:ext cx="5683152" cy="532453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sz="1700" b="1" dirty="0"/>
                <a:t>             Hylkyakvaarion</a:t>
              </a:r>
              <a:r>
                <a:rPr lang="fi-FI" sz="1700" dirty="0"/>
                <a:t> vuotuisten </a:t>
              </a:r>
              <a:r>
                <a:rPr lang="fi-FI" sz="1700" dirty="0" err="1"/>
                <a:t>vierailijamää</a:t>
              </a:r>
              <a:r>
                <a:rPr lang="fi-FI" sz="1700" dirty="0"/>
                <a:t>-</a:t>
              </a:r>
            </a:p>
            <a:p>
              <a:r>
                <a:rPr lang="fi-FI" sz="1700" dirty="0"/>
                <a:t>         </a:t>
              </a:r>
              <a:r>
                <a:rPr lang="fi-FI" sz="1700" dirty="0" err="1"/>
                <a:t>rien</a:t>
              </a:r>
              <a:r>
                <a:rPr lang="fi-FI" sz="1700" dirty="0"/>
                <a:t> arviointi on haastavaa. Jos oletetaan se </a:t>
              </a:r>
            </a:p>
            <a:p>
              <a:r>
                <a:rPr lang="fi-FI" sz="1700" dirty="0"/>
                <a:t>   vähintään yhtä hyväksi kuin tiedekeskus Heurekan, </a:t>
              </a:r>
            </a:p>
            <a:p>
              <a:r>
                <a:rPr lang="fi-FI" sz="1700" dirty="0"/>
                <a:t>voidaan odottaa noin 280-300 000 kävijää vuodessa.    Toisaalta Amos Rex ja muut Helsingin ydinkeskustan       museot houkuttelevat säännöllisesti yli </a:t>
              </a:r>
              <a:r>
                <a:rPr lang="fi-FI" sz="17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500 000 kävijää    </a:t>
              </a:r>
              <a:r>
                <a:rPr lang="fi-FI" sz="1700" dirty="0"/>
                <a:t>uusiin näyttelyihinsä. Kohteiden pääsylipun mediaanihinta    on hieman alle 20€. Heurekan 2019 budjetti oli 12M, josta omat tuotot kattoivat noin puolet ja toisen puoliskon rahoitti Vantaan kaupunki 28% ja opetusministeriö 21%</a:t>
              </a:r>
            </a:p>
            <a:p>
              <a:endParaRPr lang="fi-FI" sz="1700" dirty="0"/>
            </a:p>
            <a:p>
              <a:r>
                <a:rPr lang="fi-FI" sz="1700" dirty="0"/>
                <a:t>Liikevaihtoennuste hylkyakvaariolle voisi olla noin 6Mio€ normaalisti ja 10Mio€ alun uutuudenviehätyksen tai merkittävien löytöjen ja erikoisnäyttelyiden vuosina. </a:t>
              </a:r>
              <a:r>
                <a:rPr lang="fi-FI" sz="1700" dirty="0" err="1"/>
                <a:t>Wasamuseetissa</a:t>
              </a:r>
              <a:r>
                <a:rPr lang="fi-FI" sz="1700" dirty="0"/>
                <a:t> käy normaalisti noin 1,5Mio vierailijaa,  </a:t>
              </a:r>
            </a:p>
            <a:p>
              <a:r>
                <a:rPr lang="fi-FI" sz="1700" dirty="0"/>
                <a:t>    joista 85% ulkomaalaisia turisteja ja se lienee </a:t>
              </a:r>
              <a:r>
                <a:rPr lang="fi-FI" sz="1700" dirty="0" err="1"/>
                <a:t>poh</a:t>
              </a:r>
              <a:r>
                <a:rPr lang="fi-FI" sz="1700" dirty="0"/>
                <a:t>-</a:t>
              </a:r>
            </a:p>
            <a:p>
              <a:r>
                <a:rPr lang="fi-FI" sz="1700" dirty="0"/>
                <a:t>       </a:t>
              </a:r>
              <a:r>
                <a:rPr lang="fi-FI" sz="1700" dirty="0" err="1"/>
                <a:t>joismaiden</a:t>
              </a:r>
              <a:r>
                <a:rPr lang="fi-FI" sz="1700" dirty="0"/>
                <a:t> ainoa liiketaloudellisesti kannattava</a:t>
              </a:r>
            </a:p>
            <a:p>
              <a:r>
                <a:rPr lang="fi-FI" sz="1700" dirty="0"/>
                <a:t>             museo. </a:t>
              </a:r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Hylkyakvaarioinvestoinnin kannat-</a:t>
              </a:r>
            </a:p>
            <a:p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                     </a:t>
              </a:r>
              <a:r>
                <a:rPr lang="fi-FI" sz="1700" b="1" dirty="0" err="1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tavuus</a:t>
              </a:r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tulisi koti- ja ulkomaisen</a:t>
              </a:r>
            </a:p>
            <a:p>
              <a:r>
                <a:rPr lang="fi-FI" sz="17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</a:rPr>
                <a:t>                                  turismin kasvusta.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981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F1A903A3-9D04-44F8-B12B-953808CAFB0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1" name="Freeform: Shape 70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026" name="Picture 2" descr="Bygningsfonden">
            <a:extLst>
              <a:ext uri="{FF2B5EF4-FFF2-40B4-BE49-F238E27FC236}">
                <a16:creationId xmlns:a16="http://schemas.microsoft.com/office/drawing/2014/main" id="{A138586F-937A-4337-BA85-486A78C9F1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FDBB10B-3AD6-4E2A-988B-06055F2D125A}"/>
              </a:ext>
            </a:extLst>
          </p:cNvPr>
          <p:cNvSpPr/>
          <p:nvPr/>
        </p:nvSpPr>
        <p:spPr>
          <a:xfrm>
            <a:off x="1460597" y="256736"/>
            <a:ext cx="4373274" cy="281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referenssitoteutus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Den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Blå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Planet</a:t>
            </a:r>
          </a:p>
          <a:p>
            <a:pPr>
              <a:lnSpc>
                <a:spcPct val="120000"/>
              </a:lnSpc>
              <a:defRPr/>
            </a:pP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06CFED6F-F6AB-45DC-9102-E2CCA8CDCF72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7397BA3-7E79-4797-AC46-01EDEE9AB923}"/>
              </a:ext>
            </a:extLst>
          </p:cNvPr>
          <p:cNvGrpSpPr/>
          <p:nvPr/>
        </p:nvGrpSpPr>
        <p:grpSpPr>
          <a:xfrm>
            <a:off x="4288951" y="369000"/>
            <a:ext cx="6120000" cy="6183578"/>
            <a:chOff x="3952012" y="552428"/>
            <a:chExt cx="6120000" cy="6183578"/>
          </a:xfrm>
        </p:grpSpPr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ADCC381C-6A31-4A2F-9C46-0A2FE9F40E31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9B49600-4E46-46A8-9E83-74E0CAD72904}"/>
                </a:ext>
              </a:extLst>
            </p:cNvPr>
            <p:cNvSpPr txBox="1"/>
            <p:nvPr/>
          </p:nvSpPr>
          <p:spPr>
            <a:xfrm>
              <a:off x="4388860" y="1103695"/>
              <a:ext cx="5552409" cy="56323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           Hylkyakvaarion</a:t>
              </a:r>
              <a:r>
                <a:rPr lang="fi-FI" dirty="0"/>
                <a:t> paras verrokkitoteutus</a:t>
              </a:r>
            </a:p>
            <a:p>
              <a:r>
                <a:rPr lang="fi-FI" dirty="0"/>
                <a:t>       lienee </a:t>
              </a:r>
              <a:r>
                <a:rPr lang="fi-FI" dirty="0" err="1"/>
                <a:t>Den</a:t>
              </a:r>
              <a:r>
                <a:rPr lang="fi-FI" dirty="0"/>
                <a:t> </a:t>
              </a:r>
              <a:r>
                <a:rPr lang="fi-FI" dirty="0" err="1"/>
                <a:t>Blå</a:t>
              </a:r>
              <a:r>
                <a:rPr lang="fi-FI" dirty="0"/>
                <a:t> Planet Kööpenhaminan liepeillä,</a:t>
              </a:r>
            </a:p>
            <a:p>
              <a:r>
                <a:rPr lang="fi-FI" dirty="0"/>
                <a:t>  vaikka se onkin vain perinteinen kala-akvaario. Sen</a:t>
              </a:r>
            </a:p>
            <a:p>
              <a:r>
                <a:rPr lang="fi-FI" dirty="0"/>
                <a:t>rakentamiskulut olivat noin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70Mio€</a:t>
              </a:r>
              <a:r>
                <a:rPr lang="fi-FI" dirty="0"/>
                <a:t> ja vuotuiset kävijä-määrät reilu 500 000 paitsi alkuvuosina, jolloin kävijöitä oli yli 1,3Mio. Akvaarion henkilöstökulut ovat noin 4Mio€, kiinteistökulut noin 4,8Mio€ ja muut kulut noin 2,7Mio€ eli yhteensä noin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11,5Mio€</a:t>
              </a:r>
              <a:r>
                <a:rPr lang="fi-FI" dirty="0"/>
                <a:t> vuodessa. </a:t>
              </a:r>
            </a:p>
            <a:p>
              <a:endParaRPr lang="fi-FI" sz="800" dirty="0"/>
            </a:p>
            <a:p>
              <a:r>
                <a:rPr lang="fi-FI" dirty="0"/>
                <a:t>Rakentamiskulut ovat hyvinkin verrannolliset WOW-arkkitehtuuria tavoittelevaan lähestymiseen Suomessa. Henkilöstökulut voisivat Suomessa olla 25-30% </a:t>
              </a:r>
              <a:r>
                <a:rPr lang="fi-FI" dirty="0" err="1"/>
                <a:t>alhaisem-mat</a:t>
              </a:r>
              <a:r>
                <a:rPr lang="fi-FI" dirty="0"/>
                <a:t> halvemman palkkatason, biologien puuttumisen ja vuokratyövoiman hyödyntämisen takia. Samoin muut kulut olisivat oleellisesti pienemmät kun kalojen hoito ja   </a:t>
              </a:r>
            </a:p>
            <a:p>
              <a:r>
                <a:rPr lang="fi-FI" dirty="0"/>
                <a:t>    ruokinta jää pois. Myös kiinteistökulut voisivat jää-</a:t>
              </a:r>
            </a:p>
            <a:p>
              <a:r>
                <a:rPr lang="fi-FI" dirty="0"/>
                <a:t>        </a:t>
              </a:r>
              <a:r>
                <a:rPr lang="fi-FI" dirty="0" err="1"/>
                <a:t>dä</a:t>
              </a:r>
              <a:r>
                <a:rPr lang="fi-FI" dirty="0"/>
                <a:t> pienemmiksi, sillä esimerkiksi Heurekan </a:t>
              </a:r>
              <a:r>
                <a:rPr lang="fi-FI" dirty="0" err="1"/>
                <a:t>vas</a:t>
              </a:r>
              <a:r>
                <a:rPr lang="fi-FI" dirty="0"/>
                <a:t>-</a:t>
              </a:r>
            </a:p>
            <a:p>
              <a:r>
                <a:rPr lang="fi-FI" dirty="0"/>
                <a:t>              </a:t>
              </a:r>
              <a:r>
                <a:rPr lang="fi-FI" dirty="0" err="1"/>
                <a:t>taavat</a:t>
              </a:r>
              <a:r>
                <a:rPr lang="fi-FI" dirty="0"/>
                <a:t> kustannukset ovat vain 2,3Mio€.</a:t>
              </a:r>
            </a:p>
            <a:p>
              <a:r>
                <a:rPr lang="fi-FI" dirty="0"/>
                <a:t>                     Näillä perusteilla on saatu arvio</a:t>
              </a:r>
            </a:p>
            <a:p>
              <a:r>
                <a:rPr lang="fi-FI" dirty="0"/>
                <a:t>                                       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7-8Mio€/A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016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Background pattern&#10;&#10;Description automatically generated">
            <a:extLst>
              <a:ext uri="{FF2B5EF4-FFF2-40B4-BE49-F238E27FC236}">
                <a16:creationId xmlns:a16="http://schemas.microsoft.com/office/drawing/2014/main" id="{CB9AD56D-82B9-466A-88B9-D784ADF9D0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Picture 2" descr="A picture containing green, ocean floor&#10;&#10;Description automatically generated">
            <a:extLst>
              <a:ext uri="{FF2B5EF4-FFF2-40B4-BE49-F238E27FC236}">
                <a16:creationId xmlns:a16="http://schemas.microsoft.com/office/drawing/2014/main" id="{51837014-6CA3-4E5F-815D-F8E1C66188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8CC1676F-9BCE-46BA-9034-C068D9CB3FA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6BC31C39-0295-453B-A4EF-AE804FBEB339}"/>
              </a:ext>
            </a:extLst>
          </p:cNvPr>
          <p:cNvSpPr/>
          <p:nvPr/>
        </p:nvSpPr>
        <p:spPr>
          <a:xfrm>
            <a:off x="700958" y="256736"/>
            <a:ext cx="5928441" cy="18577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dirty="0" err="1">
                <a:solidFill>
                  <a:schemeClr val="bg1"/>
                </a:solidFill>
                <a:latin typeface="Calibri" panose="020F0502020204030204"/>
              </a:rPr>
              <a:t>Meriarkeologisen</a:t>
            </a: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libri" panose="020F0502020204030204"/>
              </a:rPr>
              <a:t>Instituutin</a:t>
            </a:r>
            <a:r>
              <a:rPr lang="en-US" sz="4000" dirty="0">
                <a:solidFill>
                  <a:schemeClr val="bg1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100" dirty="0">
                <a:solidFill>
                  <a:schemeClr val="bg1"/>
                </a:solidFill>
                <a:latin typeface="Calibri" panose="020F0502020204030204"/>
              </a:rPr>
              <a:t>SWOT</a:t>
            </a:r>
          </a:p>
        </p:txBody>
      </p:sp>
      <p:graphicFrame>
        <p:nvGraphicFramePr>
          <p:cNvPr id="4" name="Table 13">
            <a:extLst>
              <a:ext uri="{FF2B5EF4-FFF2-40B4-BE49-F238E27FC236}">
                <a16:creationId xmlns:a16="http://schemas.microsoft.com/office/drawing/2014/main" id="{EA3C052A-B497-4989-8A5E-4CB0D0BCF5C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4472604"/>
              </p:ext>
            </p:extLst>
          </p:nvPr>
        </p:nvGraphicFramePr>
        <p:xfrm>
          <a:off x="2032000" y="1695449"/>
          <a:ext cx="8128000" cy="377952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3215189503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3977149916"/>
                    </a:ext>
                  </a:extLst>
                </a:gridCol>
              </a:tblGrid>
              <a:tr h="187642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Vahvuudet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Ainutlaatuista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sisältöä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on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nostamista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vaille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valmiina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sitä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riittää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kauan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Erittäin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vahva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kolmannen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sektorin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vapaaehtoisten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panos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käytettävissä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Koulutettuja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,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kokeneita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ammattilaisia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Heikkoudet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Off-shore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palvelut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ovat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kalliita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ne on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hankittava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ulkomailta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Julkisen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sektorin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tulevat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leikkaukset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Suurten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yksittäisten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rahoittajien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puute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00064450"/>
                  </a:ext>
                </a:extLst>
              </a:tr>
              <a:tr h="1876426"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Mahdollisuudet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Maailmanluokan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kulttuurimatkailu-kohde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Vasamuseetin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synergialla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spcAft>
                          <a:spcPts val="6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Jatkuvan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audiovisuaalisen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media-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sisällön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jakelun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avulla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saavutettu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tunnettuus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taloudellinen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tuki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1" dirty="0" err="1">
                          <a:solidFill>
                            <a:schemeClr val="bg1"/>
                          </a:solidFill>
                        </a:rPr>
                        <a:t>Uhat</a:t>
                      </a:r>
                      <a:endParaRPr lang="en-GB" b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Joku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toinen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ehtii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ensin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eli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varastaa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julkisuuden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kotimaassa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tai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maailmalla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Kulttuurieliitin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designmuseonostalgia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estää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kilpailevien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hankkeiden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synnyn</a:t>
                      </a:r>
                      <a:endParaRPr lang="en-GB" i="1" dirty="0">
                        <a:solidFill>
                          <a:schemeClr val="bg1"/>
                        </a:solidFill>
                      </a:endParaRPr>
                    </a:p>
                    <a:p>
                      <a:pPr marL="285750" indent="-285750">
                        <a:lnSpc>
                          <a:spcPct val="100000"/>
                        </a:lnSpc>
                        <a:spcAft>
                          <a:spcPts val="600"/>
                        </a:spcAft>
                        <a:buFont typeface="Courier New" panose="02070309020205020404" pitchFamily="49" charset="0"/>
                        <a:buChar char="o"/>
                      </a:pP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Rahoitusta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ei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löydy</a:t>
                      </a:r>
                      <a:r>
                        <a:rPr lang="en-GB" i="1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GB" i="1" dirty="0" err="1">
                          <a:solidFill>
                            <a:schemeClr val="bg1"/>
                          </a:solidFill>
                        </a:rPr>
                        <a:t>riittävästi</a:t>
                      </a:r>
                      <a:endParaRPr lang="en-FI" i="1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63656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37704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9E3EA09D-88DE-42B3-9490-36967C45F6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children looking at a diver in the water&#10;&#10;Description automatically generated with low confidence">
            <a:extLst>
              <a:ext uri="{FF2B5EF4-FFF2-40B4-BE49-F238E27FC236}">
                <a16:creationId xmlns:a16="http://schemas.microsoft.com/office/drawing/2014/main" id="{8A6894EA-778F-4CCC-99AA-9F6589209CB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5000"/>
                    </a14:imgEffect>
                    <a14:imgEffect>
                      <a14:brightnessContrast bright="2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05BC3D5-B30A-4365-A2F8-8DF14DF3175C}"/>
              </a:ext>
            </a:extLst>
          </p:cNvPr>
          <p:cNvSpPr/>
          <p:nvPr/>
        </p:nvSpPr>
        <p:spPr>
          <a:xfrm>
            <a:off x="1210277" y="256736"/>
            <a:ext cx="4641882" cy="2810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Meriarkeologisen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Instituutin</a:t>
            </a: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</a:t>
            </a: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Hylkyakvaarion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r>
              <a:rPr lang="en-US" sz="3200" dirty="0">
                <a:solidFill>
                  <a:srgbClr val="FFFF00"/>
                </a:solidFill>
                <a:latin typeface="Calibri" panose="020F0502020204030204"/>
              </a:rPr>
              <a:t>      </a:t>
            </a:r>
            <a:r>
              <a:rPr lang="en-US" sz="3200" dirty="0" err="1">
                <a:solidFill>
                  <a:srgbClr val="FFFF00"/>
                </a:solidFill>
                <a:latin typeface="Calibri" panose="020F0502020204030204"/>
              </a:rPr>
              <a:t>yhteenveto</a:t>
            </a: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  <a:p>
            <a:pPr>
              <a:lnSpc>
                <a:spcPct val="120000"/>
              </a:lnSpc>
              <a:defRPr/>
            </a:pPr>
            <a:endParaRPr lang="en-US" sz="3200" dirty="0">
              <a:solidFill>
                <a:srgbClr val="FFFF00"/>
              </a:solidFill>
              <a:latin typeface="Calibri" panose="020F0502020204030204"/>
            </a:endParaRPr>
          </a:p>
        </p:txBody>
      </p:sp>
      <p:pic>
        <p:nvPicPr>
          <p:cNvPr id="6" name="Picture 5" descr="Logo&#10;&#10;Description automatically generated">
            <a:extLst>
              <a:ext uri="{FF2B5EF4-FFF2-40B4-BE49-F238E27FC236}">
                <a16:creationId xmlns:a16="http://schemas.microsoft.com/office/drawing/2014/main" id="{A3A800AE-2B17-4B3E-90AA-1FA60080FCC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1D271D25-9FB9-4D4F-BE28-21626CD97631}"/>
              </a:ext>
            </a:extLst>
          </p:cNvPr>
          <p:cNvGrpSpPr/>
          <p:nvPr/>
        </p:nvGrpSpPr>
        <p:grpSpPr>
          <a:xfrm>
            <a:off x="4288951" y="369000"/>
            <a:ext cx="6120000" cy="6304495"/>
            <a:chOff x="3952012" y="552428"/>
            <a:chExt cx="6120000" cy="630449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235F55E-92EB-4EBE-966E-9A693A72218F}"/>
                </a:ext>
              </a:extLst>
            </p:cNvPr>
            <p:cNvSpPr/>
            <p:nvPr/>
          </p:nvSpPr>
          <p:spPr>
            <a:xfrm>
              <a:off x="3952012" y="552428"/>
              <a:ext cx="6120000" cy="6120000"/>
            </a:xfrm>
            <a:prstGeom prst="ellipse">
              <a:avLst/>
            </a:prstGeom>
            <a:solidFill>
              <a:srgbClr val="FFFFFF">
                <a:alpha val="81961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FI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B483B3A-1B02-4AD2-BF08-666DAFACC827}"/>
                </a:ext>
              </a:extLst>
            </p:cNvPr>
            <p:cNvSpPr txBox="1"/>
            <p:nvPr/>
          </p:nvSpPr>
          <p:spPr>
            <a:xfrm>
              <a:off x="4388860" y="1039946"/>
              <a:ext cx="5552409" cy="58169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i-FI" b="1" dirty="0"/>
                <a:t>              Hylkyakvaario</a:t>
              </a:r>
              <a:r>
                <a:rPr lang="fi-FI" dirty="0"/>
                <a:t> on kulttuuri-investointi,</a:t>
              </a:r>
            </a:p>
            <a:p>
              <a:r>
                <a:rPr lang="fi-FI" dirty="0"/>
                <a:t>       joka maksaa itsensä takaisin vain julkisuuden ja</a:t>
              </a:r>
            </a:p>
            <a:p>
              <a:r>
                <a:rPr lang="fi-FI" dirty="0"/>
                <a:t>   vierailijakokemusten kautta. Onnistuneen kansain-välisen turismimarkkinoinnin avulla, se voi houkutella Suomeen jopa puolimiljoonaa uutta turistia – varsinkin </a:t>
              </a:r>
              <a:r>
                <a:rPr lang="fi-FI" dirty="0" err="1"/>
                <a:t>Wasa-museetin</a:t>
              </a:r>
              <a:r>
                <a:rPr lang="fi-FI" dirty="0"/>
                <a:t> kävijöistä. </a:t>
              </a:r>
            </a:p>
            <a:p>
              <a:r>
                <a:rPr lang="fi-FI" sz="600" dirty="0"/>
                <a:t> </a:t>
              </a:r>
            </a:p>
            <a:p>
              <a:r>
                <a:rPr lang="fi-FI" dirty="0"/>
                <a:t>Hylkyakvaarion vuotuisen tuloksen voi parhaimmillaan odottaa olevan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tasapainossa</a:t>
              </a:r>
              <a:r>
                <a:rPr lang="fi-FI" dirty="0"/>
                <a:t>, mutta sen varaan ei alku-innostuksen jälkeen voi laskea. Toisaalta ei ole mitään syytä, miksi Hylkyakvaarion tarvitsema julkinen rahoitus ylittäisi esimerkiksi Heurekan saaman vastaavan tuen.</a:t>
              </a:r>
            </a:p>
            <a:p>
              <a:r>
                <a:rPr lang="fi-FI" sz="600" dirty="0"/>
                <a:t> </a:t>
              </a:r>
            </a:p>
            <a:p>
              <a:r>
                <a:rPr lang="fi-FI" dirty="0"/>
                <a:t>Eräs merkittävimmistä Hylkyakvaarion tuloksista on jatkuva audiovisuaalinen ja kokemuksellinen </a:t>
              </a:r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sisältövirta</a:t>
              </a:r>
              <a:r>
                <a:rPr lang="fi-FI" dirty="0"/>
                <a:t>, joka mahdollistaa sen kaupallisen hyödyntämisen myös   </a:t>
              </a:r>
            </a:p>
            <a:p>
              <a:r>
                <a:rPr lang="fi-FI" dirty="0"/>
                <a:t>  kolmansien osapuolien verkkopalveluissa ja TV-</a:t>
              </a:r>
              <a:r>
                <a:rPr lang="fi-FI" dirty="0" err="1"/>
                <a:t>ohjel</a:t>
              </a:r>
              <a:r>
                <a:rPr lang="fi-FI" dirty="0"/>
                <a:t>-</a:t>
              </a:r>
            </a:p>
            <a:p>
              <a:r>
                <a:rPr lang="fi-FI" dirty="0"/>
                <a:t>      </a:t>
              </a:r>
              <a:r>
                <a:rPr lang="fi-FI" dirty="0" err="1"/>
                <a:t>missa</a:t>
              </a:r>
              <a:r>
                <a:rPr lang="fi-FI" dirty="0"/>
                <a:t> – sosiaalisesta mediasta puhumattakaan.</a:t>
              </a:r>
            </a:p>
            <a:p>
              <a:r>
                <a:rPr lang="fi-FI" dirty="0"/>
                <a:t>           Historiamme kansainvälisen ulottuvuuden &amp;</a:t>
              </a:r>
            </a:p>
            <a:p>
              <a:r>
                <a:rPr lang="fi-FI" dirty="0"/>
                <a:t>                  Suomikuvan kirkastaminen tulevat</a:t>
              </a:r>
            </a:p>
            <a:p>
              <a:r>
                <a:rPr lang="fi-FI" dirty="0"/>
                <a:t>                                    kaupan päälle!</a:t>
              </a:r>
            </a:p>
            <a:p>
              <a:r>
                <a:rPr lang="fi-FI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64057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looking out a window&#10;&#10;Description automatically generated with medium confidence">
            <a:extLst>
              <a:ext uri="{FF2B5EF4-FFF2-40B4-BE49-F238E27FC236}">
                <a16:creationId xmlns:a16="http://schemas.microsoft.com/office/drawing/2014/main" id="{D3D9EEB9-AD31-48E5-8F59-B8BEB92287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72742"/>
          </a:xfrm>
          <a:prstGeom prst="rect">
            <a:avLst/>
          </a:prstGeom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E3CAE0A6-ADD5-4FE1-84A5-E2EF0C6C1492}"/>
              </a:ext>
            </a:extLst>
          </p:cNvPr>
          <p:cNvSpPr/>
          <p:nvPr/>
        </p:nvSpPr>
        <p:spPr>
          <a:xfrm>
            <a:off x="479685" y="256736"/>
            <a:ext cx="99562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Meriarkeologisen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Instituutin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tiekartta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 </a:t>
            </a:r>
            <a:r>
              <a:rPr lang="en-US" sz="28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/>
              </a:rPr>
              <a:t>2025-2030</a:t>
            </a:r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B73B0112-BB15-40B1-8950-3AA2C594C23D}"/>
              </a:ext>
            </a:extLst>
          </p:cNvPr>
          <p:cNvGrpSpPr/>
          <p:nvPr/>
        </p:nvGrpSpPr>
        <p:grpSpPr>
          <a:xfrm>
            <a:off x="2243935" y="1543561"/>
            <a:ext cx="6383338" cy="5313362"/>
            <a:chOff x="1152525" y="1538288"/>
            <a:chExt cx="6383338" cy="5313362"/>
          </a:xfrm>
        </p:grpSpPr>
        <p:sp>
          <p:nvSpPr>
            <p:cNvPr id="38" name="Freeform 60">
              <a:extLst>
                <a:ext uri="{FF2B5EF4-FFF2-40B4-BE49-F238E27FC236}">
                  <a16:creationId xmlns:a16="http://schemas.microsoft.com/office/drawing/2014/main" id="{34C955A7-C333-4961-A056-A45C85F3A52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29025" y="2195513"/>
              <a:ext cx="2260600" cy="1128712"/>
            </a:xfrm>
            <a:custGeom>
              <a:avLst/>
              <a:gdLst>
                <a:gd name="T0" fmla="*/ 2 w 1424"/>
                <a:gd name="T1" fmla="*/ 0 h 711"/>
                <a:gd name="T2" fmla="*/ 5 w 1424"/>
                <a:gd name="T3" fmla="*/ 20 h 711"/>
                <a:gd name="T4" fmla="*/ 16 w 1424"/>
                <a:gd name="T5" fmla="*/ 39 h 711"/>
                <a:gd name="T6" fmla="*/ 31 w 1424"/>
                <a:gd name="T7" fmla="*/ 54 h 711"/>
                <a:gd name="T8" fmla="*/ 47 w 1424"/>
                <a:gd name="T9" fmla="*/ 67 h 711"/>
                <a:gd name="T10" fmla="*/ 90 w 1424"/>
                <a:gd name="T11" fmla="*/ 93 h 711"/>
                <a:gd name="T12" fmla="*/ 136 w 1424"/>
                <a:gd name="T13" fmla="*/ 113 h 711"/>
                <a:gd name="T14" fmla="*/ 187 w 1424"/>
                <a:gd name="T15" fmla="*/ 132 h 711"/>
                <a:gd name="T16" fmla="*/ 291 w 1424"/>
                <a:gd name="T17" fmla="*/ 161 h 711"/>
                <a:gd name="T18" fmla="*/ 343 w 1424"/>
                <a:gd name="T19" fmla="*/ 172 h 711"/>
                <a:gd name="T20" fmla="*/ 454 w 1424"/>
                <a:gd name="T21" fmla="*/ 194 h 711"/>
                <a:gd name="T22" fmla="*/ 567 w 1424"/>
                <a:gd name="T23" fmla="*/ 214 h 711"/>
                <a:gd name="T24" fmla="*/ 790 w 1424"/>
                <a:gd name="T25" fmla="*/ 263 h 711"/>
                <a:gd name="T26" fmla="*/ 844 w 1424"/>
                <a:gd name="T27" fmla="*/ 277 h 711"/>
                <a:gd name="T28" fmla="*/ 949 w 1424"/>
                <a:gd name="T29" fmla="*/ 308 h 711"/>
                <a:gd name="T30" fmla="*/ 1052 w 1424"/>
                <a:gd name="T31" fmla="*/ 344 h 711"/>
                <a:gd name="T32" fmla="*/ 1154 w 1424"/>
                <a:gd name="T33" fmla="*/ 387 h 711"/>
                <a:gd name="T34" fmla="*/ 1204 w 1424"/>
                <a:gd name="T35" fmla="*/ 410 h 711"/>
                <a:gd name="T36" fmla="*/ 1270 w 1424"/>
                <a:gd name="T37" fmla="*/ 449 h 711"/>
                <a:gd name="T38" fmla="*/ 1312 w 1424"/>
                <a:gd name="T39" fmla="*/ 478 h 711"/>
                <a:gd name="T40" fmla="*/ 1350 w 1424"/>
                <a:gd name="T41" fmla="*/ 512 h 711"/>
                <a:gd name="T42" fmla="*/ 1367 w 1424"/>
                <a:gd name="T43" fmla="*/ 531 h 711"/>
                <a:gd name="T44" fmla="*/ 1389 w 1424"/>
                <a:gd name="T45" fmla="*/ 557 h 711"/>
                <a:gd name="T46" fmla="*/ 1403 w 1424"/>
                <a:gd name="T47" fmla="*/ 583 h 711"/>
                <a:gd name="T48" fmla="*/ 1414 w 1424"/>
                <a:gd name="T49" fmla="*/ 608 h 711"/>
                <a:gd name="T50" fmla="*/ 1423 w 1424"/>
                <a:gd name="T51" fmla="*/ 654 h 711"/>
                <a:gd name="T52" fmla="*/ 1424 w 1424"/>
                <a:gd name="T53" fmla="*/ 711 h 711"/>
                <a:gd name="T54" fmla="*/ 1421 w 1424"/>
                <a:gd name="T55" fmla="*/ 690 h 711"/>
                <a:gd name="T56" fmla="*/ 1417 w 1424"/>
                <a:gd name="T57" fmla="*/ 667 h 711"/>
                <a:gd name="T58" fmla="*/ 1406 w 1424"/>
                <a:gd name="T59" fmla="*/ 631 h 711"/>
                <a:gd name="T60" fmla="*/ 1390 w 1424"/>
                <a:gd name="T61" fmla="*/ 602 h 711"/>
                <a:gd name="T62" fmla="*/ 1364 w 1424"/>
                <a:gd name="T63" fmla="*/ 568 h 711"/>
                <a:gd name="T64" fmla="*/ 1346 w 1424"/>
                <a:gd name="T65" fmla="*/ 549 h 711"/>
                <a:gd name="T66" fmla="*/ 1307 w 1424"/>
                <a:gd name="T67" fmla="*/ 515 h 711"/>
                <a:gd name="T68" fmla="*/ 1265 w 1424"/>
                <a:gd name="T69" fmla="*/ 487 h 711"/>
                <a:gd name="T70" fmla="*/ 1176 w 1424"/>
                <a:gd name="T71" fmla="*/ 438 h 711"/>
                <a:gd name="T72" fmla="*/ 1126 w 1424"/>
                <a:gd name="T73" fmla="*/ 415 h 711"/>
                <a:gd name="T74" fmla="*/ 1026 w 1424"/>
                <a:gd name="T75" fmla="*/ 374 h 711"/>
                <a:gd name="T76" fmla="*/ 922 w 1424"/>
                <a:gd name="T77" fmla="*/ 340 h 711"/>
                <a:gd name="T78" fmla="*/ 763 w 1424"/>
                <a:gd name="T79" fmla="*/ 297 h 711"/>
                <a:gd name="T80" fmla="*/ 654 w 1424"/>
                <a:gd name="T81" fmla="*/ 272 h 711"/>
                <a:gd name="T82" fmla="*/ 541 w 1424"/>
                <a:gd name="T83" fmla="*/ 249 h 711"/>
                <a:gd name="T84" fmla="*/ 374 w 1424"/>
                <a:gd name="T85" fmla="*/ 220 h 711"/>
                <a:gd name="T86" fmla="*/ 320 w 1424"/>
                <a:gd name="T87" fmla="*/ 207 h 711"/>
                <a:gd name="T88" fmla="*/ 221 w 1424"/>
                <a:gd name="T89" fmla="*/ 183 h 711"/>
                <a:gd name="T90" fmla="*/ 124 w 1424"/>
                <a:gd name="T91" fmla="*/ 149 h 711"/>
                <a:gd name="T92" fmla="*/ 102 w 1424"/>
                <a:gd name="T93" fmla="*/ 139 h 711"/>
                <a:gd name="T94" fmla="*/ 62 w 1424"/>
                <a:gd name="T95" fmla="*/ 118 h 711"/>
                <a:gd name="T96" fmla="*/ 42 w 1424"/>
                <a:gd name="T97" fmla="*/ 104 h 711"/>
                <a:gd name="T98" fmla="*/ 16 w 1424"/>
                <a:gd name="T99" fmla="*/ 79 h 711"/>
                <a:gd name="T100" fmla="*/ 5 w 1424"/>
                <a:gd name="T101" fmla="*/ 61 h 711"/>
                <a:gd name="T102" fmla="*/ 2 w 1424"/>
                <a:gd name="T103" fmla="*/ 47 h 711"/>
                <a:gd name="T104" fmla="*/ 2 w 1424"/>
                <a:gd name="T105" fmla="*/ 0 h 7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424" h="711">
                  <a:moveTo>
                    <a:pt x="2" y="0"/>
                  </a:moveTo>
                  <a:lnTo>
                    <a:pt x="2" y="0"/>
                  </a:lnTo>
                  <a:lnTo>
                    <a:pt x="2" y="10"/>
                  </a:lnTo>
                  <a:lnTo>
                    <a:pt x="5" y="20"/>
                  </a:lnTo>
                  <a:lnTo>
                    <a:pt x="9" y="30"/>
                  </a:lnTo>
                  <a:lnTo>
                    <a:pt x="16" y="39"/>
                  </a:lnTo>
                  <a:lnTo>
                    <a:pt x="23" y="47"/>
                  </a:lnTo>
                  <a:lnTo>
                    <a:pt x="31" y="54"/>
                  </a:lnTo>
                  <a:lnTo>
                    <a:pt x="47" y="67"/>
                  </a:lnTo>
                  <a:lnTo>
                    <a:pt x="47" y="67"/>
                  </a:lnTo>
                  <a:lnTo>
                    <a:pt x="68" y="81"/>
                  </a:lnTo>
                  <a:lnTo>
                    <a:pt x="90" y="93"/>
                  </a:lnTo>
                  <a:lnTo>
                    <a:pt x="113" y="104"/>
                  </a:lnTo>
                  <a:lnTo>
                    <a:pt x="136" y="113"/>
                  </a:lnTo>
                  <a:lnTo>
                    <a:pt x="136" y="113"/>
                  </a:lnTo>
                  <a:lnTo>
                    <a:pt x="187" y="132"/>
                  </a:lnTo>
                  <a:lnTo>
                    <a:pt x="238" y="147"/>
                  </a:lnTo>
                  <a:lnTo>
                    <a:pt x="291" y="161"/>
                  </a:lnTo>
                  <a:lnTo>
                    <a:pt x="343" y="172"/>
                  </a:lnTo>
                  <a:lnTo>
                    <a:pt x="343" y="172"/>
                  </a:lnTo>
                  <a:lnTo>
                    <a:pt x="399" y="183"/>
                  </a:lnTo>
                  <a:lnTo>
                    <a:pt x="454" y="194"/>
                  </a:lnTo>
                  <a:lnTo>
                    <a:pt x="567" y="214"/>
                  </a:lnTo>
                  <a:lnTo>
                    <a:pt x="567" y="214"/>
                  </a:lnTo>
                  <a:lnTo>
                    <a:pt x="678" y="237"/>
                  </a:lnTo>
                  <a:lnTo>
                    <a:pt x="790" y="263"/>
                  </a:lnTo>
                  <a:lnTo>
                    <a:pt x="790" y="263"/>
                  </a:lnTo>
                  <a:lnTo>
                    <a:pt x="844" y="277"/>
                  </a:lnTo>
                  <a:lnTo>
                    <a:pt x="896" y="293"/>
                  </a:lnTo>
                  <a:lnTo>
                    <a:pt x="949" y="308"/>
                  </a:lnTo>
                  <a:lnTo>
                    <a:pt x="1001" y="325"/>
                  </a:lnTo>
                  <a:lnTo>
                    <a:pt x="1052" y="344"/>
                  </a:lnTo>
                  <a:lnTo>
                    <a:pt x="1103" y="364"/>
                  </a:lnTo>
                  <a:lnTo>
                    <a:pt x="1154" y="387"/>
                  </a:lnTo>
                  <a:lnTo>
                    <a:pt x="1204" y="410"/>
                  </a:lnTo>
                  <a:lnTo>
                    <a:pt x="1204" y="410"/>
                  </a:lnTo>
                  <a:lnTo>
                    <a:pt x="1247" y="435"/>
                  </a:lnTo>
                  <a:lnTo>
                    <a:pt x="1270" y="449"/>
                  </a:lnTo>
                  <a:lnTo>
                    <a:pt x="1290" y="463"/>
                  </a:lnTo>
                  <a:lnTo>
                    <a:pt x="1312" y="478"/>
                  </a:lnTo>
                  <a:lnTo>
                    <a:pt x="1332" y="495"/>
                  </a:lnTo>
                  <a:lnTo>
                    <a:pt x="1350" y="512"/>
                  </a:lnTo>
                  <a:lnTo>
                    <a:pt x="1367" y="531"/>
                  </a:lnTo>
                  <a:lnTo>
                    <a:pt x="1367" y="531"/>
                  </a:lnTo>
                  <a:lnTo>
                    <a:pt x="1378" y="544"/>
                  </a:lnTo>
                  <a:lnTo>
                    <a:pt x="1389" y="557"/>
                  </a:lnTo>
                  <a:lnTo>
                    <a:pt x="1397" y="571"/>
                  </a:lnTo>
                  <a:lnTo>
                    <a:pt x="1403" y="583"/>
                  </a:lnTo>
                  <a:lnTo>
                    <a:pt x="1409" y="596"/>
                  </a:lnTo>
                  <a:lnTo>
                    <a:pt x="1414" y="608"/>
                  </a:lnTo>
                  <a:lnTo>
                    <a:pt x="1420" y="633"/>
                  </a:lnTo>
                  <a:lnTo>
                    <a:pt x="1423" y="654"/>
                  </a:lnTo>
                  <a:lnTo>
                    <a:pt x="1424" y="674"/>
                  </a:lnTo>
                  <a:lnTo>
                    <a:pt x="1424" y="711"/>
                  </a:lnTo>
                  <a:lnTo>
                    <a:pt x="1424" y="711"/>
                  </a:lnTo>
                  <a:lnTo>
                    <a:pt x="1421" y="690"/>
                  </a:lnTo>
                  <a:lnTo>
                    <a:pt x="1417" y="667"/>
                  </a:lnTo>
                  <a:lnTo>
                    <a:pt x="1417" y="667"/>
                  </a:lnTo>
                  <a:lnTo>
                    <a:pt x="1411" y="643"/>
                  </a:lnTo>
                  <a:lnTo>
                    <a:pt x="1406" y="631"/>
                  </a:lnTo>
                  <a:lnTo>
                    <a:pt x="1400" y="617"/>
                  </a:lnTo>
                  <a:lnTo>
                    <a:pt x="1390" y="602"/>
                  </a:lnTo>
                  <a:lnTo>
                    <a:pt x="1380" y="585"/>
                  </a:lnTo>
                  <a:lnTo>
                    <a:pt x="1364" y="568"/>
                  </a:lnTo>
                  <a:lnTo>
                    <a:pt x="1346" y="549"/>
                  </a:lnTo>
                  <a:lnTo>
                    <a:pt x="1346" y="549"/>
                  </a:lnTo>
                  <a:lnTo>
                    <a:pt x="1327" y="532"/>
                  </a:lnTo>
                  <a:lnTo>
                    <a:pt x="1307" y="515"/>
                  </a:lnTo>
                  <a:lnTo>
                    <a:pt x="1287" y="501"/>
                  </a:lnTo>
                  <a:lnTo>
                    <a:pt x="1265" y="487"/>
                  </a:lnTo>
                  <a:lnTo>
                    <a:pt x="1222" y="461"/>
                  </a:lnTo>
                  <a:lnTo>
                    <a:pt x="1176" y="438"/>
                  </a:lnTo>
                  <a:lnTo>
                    <a:pt x="1176" y="438"/>
                  </a:lnTo>
                  <a:lnTo>
                    <a:pt x="1126" y="415"/>
                  </a:lnTo>
                  <a:lnTo>
                    <a:pt x="1077" y="393"/>
                  </a:lnTo>
                  <a:lnTo>
                    <a:pt x="1026" y="374"/>
                  </a:lnTo>
                  <a:lnTo>
                    <a:pt x="973" y="356"/>
                  </a:lnTo>
                  <a:lnTo>
                    <a:pt x="922" y="340"/>
                  </a:lnTo>
                  <a:lnTo>
                    <a:pt x="870" y="325"/>
                  </a:lnTo>
                  <a:lnTo>
                    <a:pt x="763" y="297"/>
                  </a:lnTo>
                  <a:lnTo>
                    <a:pt x="763" y="297"/>
                  </a:lnTo>
                  <a:lnTo>
                    <a:pt x="654" y="272"/>
                  </a:lnTo>
                  <a:lnTo>
                    <a:pt x="541" y="249"/>
                  </a:lnTo>
                  <a:lnTo>
                    <a:pt x="541" y="249"/>
                  </a:lnTo>
                  <a:lnTo>
                    <a:pt x="430" y="229"/>
                  </a:lnTo>
                  <a:lnTo>
                    <a:pt x="374" y="220"/>
                  </a:lnTo>
                  <a:lnTo>
                    <a:pt x="320" y="207"/>
                  </a:lnTo>
                  <a:lnTo>
                    <a:pt x="320" y="207"/>
                  </a:lnTo>
                  <a:lnTo>
                    <a:pt x="271" y="195"/>
                  </a:lnTo>
                  <a:lnTo>
                    <a:pt x="221" y="183"/>
                  </a:lnTo>
                  <a:lnTo>
                    <a:pt x="172" y="167"/>
                  </a:lnTo>
                  <a:lnTo>
                    <a:pt x="124" y="149"/>
                  </a:lnTo>
                  <a:lnTo>
                    <a:pt x="124" y="149"/>
                  </a:lnTo>
                  <a:lnTo>
                    <a:pt x="102" y="139"/>
                  </a:lnTo>
                  <a:lnTo>
                    <a:pt x="82" y="130"/>
                  </a:lnTo>
                  <a:lnTo>
                    <a:pt x="62" y="118"/>
                  </a:lnTo>
                  <a:lnTo>
                    <a:pt x="42" y="104"/>
                  </a:lnTo>
                  <a:lnTo>
                    <a:pt x="42" y="104"/>
                  </a:lnTo>
                  <a:lnTo>
                    <a:pt x="26" y="92"/>
                  </a:lnTo>
                  <a:lnTo>
                    <a:pt x="16" y="79"/>
                  </a:lnTo>
                  <a:lnTo>
                    <a:pt x="9" y="70"/>
                  </a:lnTo>
                  <a:lnTo>
                    <a:pt x="5" y="61"/>
                  </a:lnTo>
                  <a:lnTo>
                    <a:pt x="5" y="61"/>
                  </a:lnTo>
                  <a:lnTo>
                    <a:pt x="2" y="47"/>
                  </a:lnTo>
                  <a:lnTo>
                    <a:pt x="0" y="33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1">
              <a:extLst>
                <a:ext uri="{FF2B5EF4-FFF2-40B4-BE49-F238E27FC236}">
                  <a16:creationId xmlns:a16="http://schemas.microsoft.com/office/drawing/2014/main" id="{F30812D6-6F3A-41C1-9A2D-BBB4A0B40F37}"/>
                </a:ext>
              </a:extLst>
            </p:cNvPr>
            <p:cNvSpPr>
              <a:spLocks/>
            </p:cNvSpPr>
            <p:nvPr/>
          </p:nvSpPr>
          <p:spPr bwMode="auto">
            <a:xfrm>
              <a:off x="4479925" y="1543050"/>
              <a:ext cx="120650" cy="84137"/>
            </a:xfrm>
            <a:custGeom>
              <a:avLst/>
              <a:gdLst>
                <a:gd name="T0" fmla="*/ 20 w 76"/>
                <a:gd name="T1" fmla="*/ 5 h 53"/>
                <a:gd name="T2" fmla="*/ 20 w 76"/>
                <a:gd name="T3" fmla="*/ 5 h 53"/>
                <a:gd name="T4" fmla="*/ 59 w 76"/>
                <a:gd name="T5" fmla="*/ 8 h 53"/>
                <a:gd name="T6" fmla="*/ 59 w 76"/>
                <a:gd name="T7" fmla="*/ 8 h 53"/>
                <a:gd name="T8" fmla="*/ 68 w 76"/>
                <a:gd name="T9" fmla="*/ 9 h 53"/>
                <a:gd name="T10" fmla="*/ 74 w 76"/>
                <a:gd name="T11" fmla="*/ 11 h 53"/>
                <a:gd name="T12" fmla="*/ 76 w 76"/>
                <a:gd name="T13" fmla="*/ 12 h 53"/>
                <a:gd name="T14" fmla="*/ 76 w 76"/>
                <a:gd name="T15" fmla="*/ 12 h 53"/>
                <a:gd name="T16" fmla="*/ 76 w 76"/>
                <a:gd name="T17" fmla="*/ 53 h 53"/>
                <a:gd name="T18" fmla="*/ 76 w 76"/>
                <a:gd name="T19" fmla="*/ 53 h 53"/>
                <a:gd name="T20" fmla="*/ 76 w 76"/>
                <a:gd name="T21" fmla="*/ 53 h 53"/>
                <a:gd name="T22" fmla="*/ 76 w 76"/>
                <a:gd name="T23" fmla="*/ 53 h 53"/>
                <a:gd name="T24" fmla="*/ 73 w 76"/>
                <a:gd name="T25" fmla="*/ 51 h 53"/>
                <a:gd name="T26" fmla="*/ 68 w 76"/>
                <a:gd name="T27" fmla="*/ 50 h 53"/>
                <a:gd name="T28" fmla="*/ 68 w 76"/>
                <a:gd name="T29" fmla="*/ 50 h 53"/>
                <a:gd name="T30" fmla="*/ 43 w 76"/>
                <a:gd name="T31" fmla="*/ 46 h 53"/>
                <a:gd name="T32" fmla="*/ 20 w 76"/>
                <a:gd name="T33" fmla="*/ 45 h 53"/>
                <a:gd name="T34" fmla="*/ 20 w 76"/>
                <a:gd name="T35" fmla="*/ 45 h 53"/>
                <a:gd name="T36" fmla="*/ 10 w 76"/>
                <a:gd name="T37" fmla="*/ 43 h 53"/>
                <a:gd name="T38" fmla="*/ 3 w 76"/>
                <a:gd name="T39" fmla="*/ 42 h 53"/>
                <a:gd name="T40" fmla="*/ 0 w 76"/>
                <a:gd name="T41" fmla="*/ 40 h 53"/>
                <a:gd name="T42" fmla="*/ 0 w 76"/>
                <a:gd name="T43" fmla="*/ 0 h 53"/>
                <a:gd name="T44" fmla="*/ 0 w 76"/>
                <a:gd name="T45" fmla="*/ 0 h 53"/>
                <a:gd name="T46" fmla="*/ 3 w 76"/>
                <a:gd name="T47" fmla="*/ 2 h 53"/>
                <a:gd name="T48" fmla="*/ 10 w 76"/>
                <a:gd name="T49" fmla="*/ 3 h 53"/>
                <a:gd name="T50" fmla="*/ 20 w 76"/>
                <a:gd name="T51" fmla="*/ 5 h 53"/>
                <a:gd name="T52" fmla="*/ 20 w 76"/>
                <a:gd name="T53" fmla="*/ 5 h 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76" h="53">
                  <a:moveTo>
                    <a:pt x="20" y="5"/>
                  </a:moveTo>
                  <a:lnTo>
                    <a:pt x="20" y="5"/>
                  </a:lnTo>
                  <a:lnTo>
                    <a:pt x="59" y="8"/>
                  </a:lnTo>
                  <a:lnTo>
                    <a:pt x="59" y="8"/>
                  </a:lnTo>
                  <a:lnTo>
                    <a:pt x="68" y="9"/>
                  </a:lnTo>
                  <a:lnTo>
                    <a:pt x="74" y="11"/>
                  </a:lnTo>
                  <a:lnTo>
                    <a:pt x="76" y="12"/>
                  </a:lnTo>
                  <a:lnTo>
                    <a:pt x="76" y="12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6" y="53"/>
                  </a:lnTo>
                  <a:lnTo>
                    <a:pt x="73" y="51"/>
                  </a:lnTo>
                  <a:lnTo>
                    <a:pt x="68" y="50"/>
                  </a:lnTo>
                  <a:lnTo>
                    <a:pt x="68" y="50"/>
                  </a:lnTo>
                  <a:lnTo>
                    <a:pt x="43" y="46"/>
                  </a:lnTo>
                  <a:lnTo>
                    <a:pt x="20" y="45"/>
                  </a:lnTo>
                  <a:lnTo>
                    <a:pt x="20" y="45"/>
                  </a:lnTo>
                  <a:lnTo>
                    <a:pt x="10" y="43"/>
                  </a:lnTo>
                  <a:lnTo>
                    <a:pt x="3" y="42"/>
                  </a:lnTo>
                  <a:lnTo>
                    <a:pt x="0" y="4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" y="2"/>
                  </a:lnTo>
                  <a:lnTo>
                    <a:pt x="10" y="3"/>
                  </a:lnTo>
                  <a:lnTo>
                    <a:pt x="20" y="5"/>
                  </a:lnTo>
                  <a:lnTo>
                    <a:pt x="20" y="5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62">
              <a:extLst>
                <a:ext uri="{FF2B5EF4-FFF2-40B4-BE49-F238E27FC236}">
                  <a16:creationId xmlns:a16="http://schemas.microsoft.com/office/drawing/2014/main" id="{3D32CE1E-9F56-479A-AC44-DB7DFB41675E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9263" y="1574800"/>
              <a:ext cx="520700" cy="157162"/>
            </a:xfrm>
            <a:custGeom>
              <a:avLst/>
              <a:gdLst>
                <a:gd name="T0" fmla="*/ 213 w 328"/>
                <a:gd name="T1" fmla="*/ 20 h 99"/>
                <a:gd name="T2" fmla="*/ 213 w 328"/>
                <a:gd name="T3" fmla="*/ 20 h 99"/>
                <a:gd name="T4" fmla="*/ 267 w 328"/>
                <a:gd name="T5" fmla="*/ 16 h 99"/>
                <a:gd name="T6" fmla="*/ 303 w 328"/>
                <a:gd name="T7" fmla="*/ 13 h 99"/>
                <a:gd name="T8" fmla="*/ 314 w 328"/>
                <a:gd name="T9" fmla="*/ 9 h 99"/>
                <a:gd name="T10" fmla="*/ 322 w 328"/>
                <a:gd name="T11" fmla="*/ 8 h 99"/>
                <a:gd name="T12" fmla="*/ 326 w 328"/>
                <a:gd name="T13" fmla="*/ 5 h 99"/>
                <a:gd name="T14" fmla="*/ 328 w 328"/>
                <a:gd name="T15" fmla="*/ 0 h 99"/>
                <a:gd name="T16" fmla="*/ 328 w 328"/>
                <a:gd name="T17" fmla="*/ 40 h 99"/>
                <a:gd name="T18" fmla="*/ 328 w 328"/>
                <a:gd name="T19" fmla="*/ 40 h 99"/>
                <a:gd name="T20" fmla="*/ 326 w 328"/>
                <a:gd name="T21" fmla="*/ 45 h 99"/>
                <a:gd name="T22" fmla="*/ 322 w 328"/>
                <a:gd name="T23" fmla="*/ 48 h 99"/>
                <a:gd name="T24" fmla="*/ 314 w 328"/>
                <a:gd name="T25" fmla="*/ 50 h 99"/>
                <a:gd name="T26" fmla="*/ 303 w 328"/>
                <a:gd name="T27" fmla="*/ 53 h 99"/>
                <a:gd name="T28" fmla="*/ 267 w 328"/>
                <a:gd name="T29" fmla="*/ 57 h 99"/>
                <a:gd name="T30" fmla="*/ 213 w 328"/>
                <a:gd name="T31" fmla="*/ 60 h 99"/>
                <a:gd name="T32" fmla="*/ 213 w 328"/>
                <a:gd name="T33" fmla="*/ 60 h 99"/>
                <a:gd name="T34" fmla="*/ 149 w 328"/>
                <a:gd name="T35" fmla="*/ 67 h 99"/>
                <a:gd name="T36" fmla="*/ 79 w 328"/>
                <a:gd name="T37" fmla="*/ 76 h 99"/>
                <a:gd name="T38" fmla="*/ 48 w 328"/>
                <a:gd name="T39" fmla="*/ 81 h 99"/>
                <a:gd name="T40" fmla="*/ 23 w 328"/>
                <a:gd name="T41" fmla="*/ 87 h 99"/>
                <a:gd name="T42" fmla="*/ 6 w 328"/>
                <a:gd name="T43" fmla="*/ 93 h 99"/>
                <a:gd name="T44" fmla="*/ 2 w 328"/>
                <a:gd name="T45" fmla="*/ 96 h 99"/>
                <a:gd name="T46" fmla="*/ 0 w 328"/>
                <a:gd name="T47" fmla="*/ 99 h 99"/>
                <a:gd name="T48" fmla="*/ 0 w 328"/>
                <a:gd name="T49" fmla="*/ 59 h 99"/>
                <a:gd name="T50" fmla="*/ 0 w 328"/>
                <a:gd name="T51" fmla="*/ 59 h 99"/>
                <a:gd name="T52" fmla="*/ 2 w 328"/>
                <a:gd name="T53" fmla="*/ 56 h 99"/>
                <a:gd name="T54" fmla="*/ 6 w 328"/>
                <a:gd name="T55" fmla="*/ 53 h 99"/>
                <a:gd name="T56" fmla="*/ 23 w 328"/>
                <a:gd name="T57" fmla="*/ 47 h 99"/>
                <a:gd name="T58" fmla="*/ 48 w 328"/>
                <a:gd name="T59" fmla="*/ 40 h 99"/>
                <a:gd name="T60" fmla="*/ 79 w 328"/>
                <a:gd name="T61" fmla="*/ 36 h 99"/>
                <a:gd name="T62" fmla="*/ 149 w 328"/>
                <a:gd name="T63" fmla="*/ 26 h 99"/>
                <a:gd name="T64" fmla="*/ 213 w 328"/>
                <a:gd name="T65" fmla="*/ 20 h 99"/>
                <a:gd name="T66" fmla="*/ 213 w 328"/>
                <a:gd name="T67" fmla="*/ 20 h 9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328" h="99">
                  <a:moveTo>
                    <a:pt x="213" y="20"/>
                  </a:moveTo>
                  <a:lnTo>
                    <a:pt x="213" y="20"/>
                  </a:lnTo>
                  <a:lnTo>
                    <a:pt x="267" y="16"/>
                  </a:lnTo>
                  <a:lnTo>
                    <a:pt x="303" y="13"/>
                  </a:lnTo>
                  <a:lnTo>
                    <a:pt x="314" y="9"/>
                  </a:lnTo>
                  <a:lnTo>
                    <a:pt x="322" y="8"/>
                  </a:lnTo>
                  <a:lnTo>
                    <a:pt x="326" y="5"/>
                  </a:lnTo>
                  <a:lnTo>
                    <a:pt x="328" y="0"/>
                  </a:lnTo>
                  <a:lnTo>
                    <a:pt x="328" y="40"/>
                  </a:lnTo>
                  <a:lnTo>
                    <a:pt x="328" y="40"/>
                  </a:lnTo>
                  <a:lnTo>
                    <a:pt x="326" y="45"/>
                  </a:lnTo>
                  <a:lnTo>
                    <a:pt x="322" y="48"/>
                  </a:lnTo>
                  <a:lnTo>
                    <a:pt x="314" y="50"/>
                  </a:lnTo>
                  <a:lnTo>
                    <a:pt x="303" y="53"/>
                  </a:lnTo>
                  <a:lnTo>
                    <a:pt x="267" y="57"/>
                  </a:lnTo>
                  <a:lnTo>
                    <a:pt x="213" y="60"/>
                  </a:lnTo>
                  <a:lnTo>
                    <a:pt x="213" y="60"/>
                  </a:lnTo>
                  <a:lnTo>
                    <a:pt x="149" y="67"/>
                  </a:lnTo>
                  <a:lnTo>
                    <a:pt x="79" y="76"/>
                  </a:lnTo>
                  <a:lnTo>
                    <a:pt x="48" y="81"/>
                  </a:lnTo>
                  <a:lnTo>
                    <a:pt x="23" y="87"/>
                  </a:lnTo>
                  <a:lnTo>
                    <a:pt x="6" y="93"/>
                  </a:lnTo>
                  <a:lnTo>
                    <a:pt x="2" y="96"/>
                  </a:lnTo>
                  <a:lnTo>
                    <a:pt x="0" y="99"/>
                  </a:lnTo>
                  <a:lnTo>
                    <a:pt x="0" y="59"/>
                  </a:lnTo>
                  <a:lnTo>
                    <a:pt x="0" y="59"/>
                  </a:lnTo>
                  <a:lnTo>
                    <a:pt x="2" y="56"/>
                  </a:lnTo>
                  <a:lnTo>
                    <a:pt x="6" y="53"/>
                  </a:lnTo>
                  <a:lnTo>
                    <a:pt x="23" y="47"/>
                  </a:lnTo>
                  <a:lnTo>
                    <a:pt x="48" y="40"/>
                  </a:lnTo>
                  <a:lnTo>
                    <a:pt x="79" y="36"/>
                  </a:lnTo>
                  <a:lnTo>
                    <a:pt x="149" y="26"/>
                  </a:lnTo>
                  <a:lnTo>
                    <a:pt x="213" y="20"/>
                  </a:lnTo>
                  <a:lnTo>
                    <a:pt x="213" y="20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63">
              <a:extLst>
                <a:ext uri="{FF2B5EF4-FFF2-40B4-BE49-F238E27FC236}">
                  <a16:creationId xmlns:a16="http://schemas.microsoft.com/office/drawing/2014/main" id="{E03BCE45-A5EE-4F07-955D-775A55A9E78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08425" y="1668463"/>
              <a:ext cx="941388" cy="192087"/>
            </a:xfrm>
            <a:custGeom>
              <a:avLst/>
              <a:gdLst>
                <a:gd name="T0" fmla="*/ 17 w 593"/>
                <a:gd name="T1" fmla="*/ 12 h 121"/>
                <a:gd name="T2" fmla="*/ 17 w 593"/>
                <a:gd name="T3" fmla="*/ 12 h 121"/>
                <a:gd name="T4" fmla="*/ 33 w 593"/>
                <a:gd name="T5" fmla="*/ 17 h 121"/>
                <a:gd name="T6" fmla="*/ 56 w 593"/>
                <a:gd name="T7" fmla="*/ 20 h 121"/>
                <a:gd name="T8" fmla="*/ 121 w 593"/>
                <a:gd name="T9" fmla="*/ 26 h 121"/>
                <a:gd name="T10" fmla="*/ 203 w 593"/>
                <a:gd name="T11" fmla="*/ 34 h 121"/>
                <a:gd name="T12" fmla="*/ 295 w 593"/>
                <a:gd name="T13" fmla="*/ 40 h 121"/>
                <a:gd name="T14" fmla="*/ 388 w 593"/>
                <a:gd name="T15" fmla="*/ 48 h 121"/>
                <a:gd name="T16" fmla="*/ 471 w 593"/>
                <a:gd name="T17" fmla="*/ 54 h 121"/>
                <a:gd name="T18" fmla="*/ 539 w 593"/>
                <a:gd name="T19" fmla="*/ 62 h 121"/>
                <a:gd name="T20" fmla="*/ 564 w 593"/>
                <a:gd name="T21" fmla="*/ 66 h 121"/>
                <a:gd name="T22" fmla="*/ 583 w 593"/>
                <a:gd name="T23" fmla="*/ 71 h 121"/>
                <a:gd name="T24" fmla="*/ 583 w 593"/>
                <a:gd name="T25" fmla="*/ 71 h 121"/>
                <a:gd name="T26" fmla="*/ 589 w 593"/>
                <a:gd name="T27" fmla="*/ 74 h 121"/>
                <a:gd name="T28" fmla="*/ 592 w 593"/>
                <a:gd name="T29" fmla="*/ 77 h 121"/>
                <a:gd name="T30" fmla="*/ 593 w 593"/>
                <a:gd name="T31" fmla="*/ 79 h 121"/>
                <a:gd name="T32" fmla="*/ 593 w 593"/>
                <a:gd name="T33" fmla="*/ 121 h 121"/>
                <a:gd name="T34" fmla="*/ 593 w 593"/>
                <a:gd name="T35" fmla="*/ 121 h 121"/>
                <a:gd name="T36" fmla="*/ 592 w 593"/>
                <a:gd name="T37" fmla="*/ 117 h 121"/>
                <a:gd name="T38" fmla="*/ 589 w 593"/>
                <a:gd name="T39" fmla="*/ 114 h 121"/>
                <a:gd name="T40" fmla="*/ 583 w 593"/>
                <a:gd name="T41" fmla="*/ 111 h 121"/>
                <a:gd name="T42" fmla="*/ 583 w 593"/>
                <a:gd name="T43" fmla="*/ 111 h 121"/>
                <a:gd name="T44" fmla="*/ 564 w 593"/>
                <a:gd name="T45" fmla="*/ 107 h 121"/>
                <a:gd name="T46" fmla="*/ 539 w 593"/>
                <a:gd name="T47" fmla="*/ 104 h 121"/>
                <a:gd name="T48" fmla="*/ 471 w 593"/>
                <a:gd name="T49" fmla="*/ 94 h 121"/>
                <a:gd name="T50" fmla="*/ 388 w 593"/>
                <a:gd name="T51" fmla="*/ 88 h 121"/>
                <a:gd name="T52" fmla="*/ 295 w 593"/>
                <a:gd name="T53" fmla="*/ 80 h 121"/>
                <a:gd name="T54" fmla="*/ 203 w 593"/>
                <a:gd name="T55" fmla="*/ 74 h 121"/>
                <a:gd name="T56" fmla="*/ 121 w 593"/>
                <a:gd name="T57" fmla="*/ 68 h 121"/>
                <a:gd name="T58" fmla="*/ 56 w 593"/>
                <a:gd name="T59" fmla="*/ 60 h 121"/>
                <a:gd name="T60" fmla="*/ 33 w 593"/>
                <a:gd name="T61" fmla="*/ 57 h 121"/>
                <a:gd name="T62" fmla="*/ 17 w 593"/>
                <a:gd name="T63" fmla="*/ 52 h 121"/>
                <a:gd name="T64" fmla="*/ 17 w 593"/>
                <a:gd name="T65" fmla="*/ 52 h 121"/>
                <a:gd name="T66" fmla="*/ 8 w 593"/>
                <a:gd name="T67" fmla="*/ 48 h 121"/>
                <a:gd name="T68" fmla="*/ 3 w 593"/>
                <a:gd name="T69" fmla="*/ 45 h 121"/>
                <a:gd name="T70" fmla="*/ 0 w 593"/>
                <a:gd name="T71" fmla="*/ 42 h 121"/>
                <a:gd name="T72" fmla="*/ 0 w 593"/>
                <a:gd name="T73" fmla="*/ 42 h 121"/>
                <a:gd name="T74" fmla="*/ 0 w 593"/>
                <a:gd name="T75" fmla="*/ 0 h 121"/>
                <a:gd name="T76" fmla="*/ 0 w 593"/>
                <a:gd name="T77" fmla="*/ 0 h 121"/>
                <a:gd name="T78" fmla="*/ 0 w 593"/>
                <a:gd name="T79" fmla="*/ 3 h 121"/>
                <a:gd name="T80" fmla="*/ 2 w 593"/>
                <a:gd name="T81" fmla="*/ 5 h 121"/>
                <a:gd name="T82" fmla="*/ 6 w 593"/>
                <a:gd name="T83" fmla="*/ 8 h 121"/>
                <a:gd name="T84" fmla="*/ 17 w 593"/>
                <a:gd name="T85" fmla="*/ 12 h 121"/>
                <a:gd name="T86" fmla="*/ 17 w 593"/>
                <a:gd name="T87" fmla="*/ 12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3" h="121">
                  <a:moveTo>
                    <a:pt x="17" y="12"/>
                  </a:moveTo>
                  <a:lnTo>
                    <a:pt x="17" y="12"/>
                  </a:lnTo>
                  <a:lnTo>
                    <a:pt x="33" y="17"/>
                  </a:lnTo>
                  <a:lnTo>
                    <a:pt x="56" y="20"/>
                  </a:lnTo>
                  <a:lnTo>
                    <a:pt x="121" y="26"/>
                  </a:lnTo>
                  <a:lnTo>
                    <a:pt x="203" y="34"/>
                  </a:lnTo>
                  <a:lnTo>
                    <a:pt x="295" y="40"/>
                  </a:lnTo>
                  <a:lnTo>
                    <a:pt x="388" y="48"/>
                  </a:lnTo>
                  <a:lnTo>
                    <a:pt x="471" y="54"/>
                  </a:lnTo>
                  <a:lnTo>
                    <a:pt x="539" y="62"/>
                  </a:lnTo>
                  <a:lnTo>
                    <a:pt x="564" y="66"/>
                  </a:lnTo>
                  <a:lnTo>
                    <a:pt x="583" y="71"/>
                  </a:lnTo>
                  <a:lnTo>
                    <a:pt x="583" y="71"/>
                  </a:lnTo>
                  <a:lnTo>
                    <a:pt x="589" y="74"/>
                  </a:lnTo>
                  <a:lnTo>
                    <a:pt x="592" y="77"/>
                  </a:lnTo>
                  <a:lnTo>
                    <a:pt x="593" y="79"/>
                  </a:lnTo>
                  <a:lnTo>
                    <a:pt x="593" y="121"/>
                  </a:lnTo>
                  <a:lnTo>
                    <a:pt x="593" y="121"/>
                  </a:lnTo>
                  <a:lnTo>
                    <a:pt x="592" y="117"/>
                  </a:lnTo>
                  <a:lnTo>
                    <a:pt x="589" y="114"/>
                  </a:lnTo>
                  <a:lnTo>
                    <a:pt x="583" y="111"/>
                  </a:lnTo>
                  <a:lnTo>
                    <a:pt x="583" y="111"/>
                  </a:lnTo>
                  <a:lnTo>
                    <a:pt x="564" y="107"/>
                  </a:lnTo>
                  <a:lnTo>
                    <a:pt x="539" y="104"/>
                  </a:lnTo>
                  <a:lnTo>
                    <a:pt x="471" y="94"/>
                  </a:lnTo>
                  <a:lnTo>
                    <a:pt x="388" y="88"/>
                  </a:lnTo>
                  <a:lnTo>
                    <a:pt x="295" y="80"/>
                  </a:lnTo>
                  <a:lnTo>
                    <a:pt x="203" y="74"/>
                  </a:lnTo>
                  <a:lnTo>
                    <a:pt x="121" y="68"/>
                  </a:lnTo>
                  <a:lnTo>
                    <a:pt x="56" y="60"/>
                  </a:lnTo>
                  <a:lnTo>
                    <a:pt x="33" y="57"/>
                  </a:lnTo>
                  <a:lnTo>
                    <a:pt x="17" y="52"/>
                  </a:lnTo>
                  <a:lnTo>
                    <a:pt x="17" y="52"/>
                  </a:lnTo>
                  <a:lnTo>
                    <a:pt x="8" y="48"/>
                  </a:lnTo>
                  <a:lnTo>
                    <a:pt x="3" y="45"/>
                  </a:lnTo>
                  <a:lnTo>
                    <a:pt x="0" y="42"/>
                  </a:lnTo>
                  <a:lnTo>
                    <a:pt x="0" y="4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3"/>
                  </a:lnTo>
                  <a:lnTo>
                    <a:pt x="2" y="5"/>
                  </a:lnTo>
                  <a:lnTo>
                    <a:pt x="6" y="8"/>
                  </a:lnTo>
                  <a:lnTo>
                    <a:pt x="17" y="12"/>
                  </a:lnTo>
                  <a:lnTo>
                    <a:pt x="17" y="12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64">
              <a:extLst>
                <a:ext uri="{FF2B5EF4-FFF2-40B4-BE49-F238E27FC236}">
                  <a16:creationId xmlns:a16="http://schemas.microsoft.com/office/drawing/2014/main" id="{C82E051D-C9EB-439C-BD53-C0956FD9D125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6738" y="1816100"/>
              <a:ext cx="944563" cy="396875"/>
            </a:xfrm>
            <a:custGeom>
              <a:avLst/>
              <a:gdLst>
                <a:gd name="T0" fmla="*/ 594 w 595"/>
                <a:gd name="T1" fmla="*/ 4 h 250"/>
                <a:gd name="T2" fmla="*/ 594 w 595"/>
                <a:gd name="T3" fmla="*/ 4 h 250"/>
                <a:gd name="T4" fmla="*/ 595 w 595"/>
                <a:gd name="T5" fmla="*/ 3 h 250"/>
                <a:gd name="T6" fmla="*/ 595 w 595"/>
                <a:gd name="T7" fmla="*/ 0 h 250"/>
                <a:gd name="T8" fmla="*/ 595 w 595"/>
                <a:gd name="T9" fmla="*/ 40 h 250"/>
                <a:gd name="T10" fmla="*/ 595 w 595"/>
                <a:gd name="T11" fmla="*/ 40 h 250"/>
                <a:gd name="T12" fmla="*/ 595 w 595"/>
                <a:gd name="T13" fmla="*/ 43 h 250"/>
                <a:gd name="T14" fmla="*/ 594 w 595"/>
                <a:gd name="T15" fmla="*/ 46 h 250"/>
                <a:gd name="T16" fmla="*/ 594 w 595"/>
                <a:gd name="T17" fmla="*/ 46 h 250"/>
                <a:gd name="T18" fmla="*/ 587 w 595"/>
                <a:gd name="T19" fmla="*/ 51 h 250"/>
                <a:gd name="T20" fmla="*/ 580 w 595"/>
                <a:gd name="T21" fmla="*/ 55 h 250"/>
                <a:gd name="T22" fmla="*/ 556 w 595"/>
                <a:gd name="T23" fmla="*/ 66 h 250"/>
                <a:gd name="T24" fmla="*/ 524 w 595"/>
                <a:gd name="T25" fmla="*/ 75 h 250"/>
                <a:gd name="T26" fmla="*/ 484 w 595"/>
                <a:gd name="T27" fmla="*/ 86 h 250"/>
                <a:gd name="T28" fmla="*/ 388 w 595"/>
                <a:gd name="T29" fmla="*/ 109 h 250"/>
                <a:gd name="T30" fmla="*/ 281 w 595"/>
                <a:gd name="T31" fmla="*/ 134 h 250"/>
                <a:gd name="T32" fmla="*/ 227 w 595"/>
                <a:gd name="T33" fmla="*/ 147 h 250"/>
                <a:gd name="T34" fmla="*/ 176 w 595"/>
                <a:gd name="T35" fmla="*/ 160 h 250"/>
                <a:gd name="T36" fmla="*/ 129 w 595"/>
                <a:gd name="T37" fmla="*/ 174 h 250"/>
                <a:gd name="T38" fmla="*/ 87 w 595"/>
                <a:gd name="T39" fmla="*/ 188 h 250"/>
                <a:gd name="T40" fmla="*/ 51 w 595"/>
                <a:gd name="T41" fmla="*/ 204 h 250"/>
                <a:gd name="T42" fmla="*/ 36 w 595"/>
                <a:gd name="T43" fmla="*/ 211 h 250"/>
                <a:gd name="T44" fmla="*/ 24 w 595"/>
                <a:gd name="T45" fmla="*/ 218 h 250"/>
                <a:gd name="T46" fmla="*/ 13 w 595"/>
                <a:gd name="T47" fmla="*/ 225 h 250"/>
                <a:gd name="T48" fmla="*/ 7 w 595"/>
                <a:gd name="T49" fmla="*/ 235 h 250"/>
                <a:gd name="T50" fmla="*/ 2 w 595"/>
                <a:gd name="T51" fmla="*/ 242 h 250"/>
                <a:gd name="T52" fmla="*/ 0 w 595"/>
                <a:gd name="T53" fmla="*/ 250 h 250"/>
                <a:gd name="T54" fmla="*/ 0 w 595"/>
                <a:gd name="T55" fmla="*/ 210 h 250"/>
                <a:gd name="T56" fmla="*/ 0 w 595"/>
                <a:gd name="T57" fmla="*/ 210 h 250"/>
                <a:gd name="T58" fmla="*/ 2 w 595"/>
                <a:gd name="T59" fmla="*/ 202 h 250"/>
                <a:gd name="T60" fmla="*/ 7 w 595"/>
                <a:gd name="T61" fmla="*/ 193 h 250"/>
                <a:gd name="T62" fmla="*/ 13 w 595"/>
                <a:gd name="T63" fmla="*/ 185 h 250"/>
                <a:gd name="T64" fmla="*/ 24 w 595"/>
                <a:gd name="T65" fmla="*/ 177 h 250"/>
                <a:gd name="T66" fmla="*/ 36 w 595"/>
                <a:gd name="T67" fmla="*/ 170 h 250"/>
                <a:gd name="T68" fmla="*/ 51 w 595"/>
                <a:gd name="T69" fmla="*/ 164 h 250"/>
                <a:gd name="T70" fmla="*/ 87 w 595"/>
                <a:gd name="T71" fmla="*/ 148 h 250"/>
                <a:gd name="T72" fmla="*/ 129 w 595"/>
                <a:gd name="T73" fmla="*/ 134 h 250"/>
                <a:gd name="T74" fmla="*/ 176 w 595"/>
                <a:gd name="T75" fmla="*/ 120 h 250"/>
                <a:gd name="T76" fmla="*/ 227 w 595"/>
                <a:gd name="T77" fmla="*/ 106 h 250"/>
                <a:gd name="T78" fmla="*/ 281 w 595"/>
                <a:gd name="T79" fmla="*/ 94 h 250"/>
                <a:gd name="T80" fmla="*/ 388 w 595"/>
                <a:gd name="T81" fmla="*/ 69 h 250"/>
                <a:gd name="T82" fmla="*/ 484 w 595"/>
                <a:gd name="T83" fmla="*/ 46 h 250"/>
                <a:gd name="T84" fmla="*/ 524 w 595"/>
                <a:gd name="T85" fmla="*/ 35 h 250"/>
                <a:gd name="T86" fmla="*/ 556 w 595"/>
                <a:gd name="T87" fmla="*/ 24 h 250"/>
                <a:gd name="T88" fmla="*/ 580 w 595"/>
                <a:gd name="T89" fmla="*/ 15 h 250"/>
                <a:gd name="T90" fmla="*/ 587 w 595"/>
                <a:gd name="T91" fmla="*/ 11 h 250"/>
                <a:gd name="T92" fmla="*/ 594 w 595"/>
                <a:gd name="T93" fmla="*/ 4 h 250"/>
                <a:gd name="T94" fmla="*/ 594 w 595"/>
                <a:gd name="T95" fmla="*/ 4 h 2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595" h="250">
                  <a:moveTo>
                    <a:pt x="594" y="4"/>
                  </a:moveTo>
                  <a:lnTo>
                    <a:pt x="594" y="4"/>
                  </a:lnTo>
                  <a:lnTo>
                    <a:pt x="595" y="3"/>
                  </a:lnTo>
                  <a:lnTo>
                    <a:pt x="595" y="0"/>
                  </a:lnTo>
                  <a:lnTo>
                    <a:pt x="595" y="40"/>
                  </a:lnTo>
                  <a:lnTo>
                    <a:pt x="595" y="40"/>
                  </a:lnTo>
                  <a:lnTo>
                    <a:pt x="595" y="43"/>
                  </a:lnTo>
                  <a:lnTo>
                    <a:pt x="594" y="46"/>
                  </a:lnTo>
                  <a:lnTo>
                    <a:pt x="594" y="46"/>
                  </a:lnTo>
                  <a:lnTo>
                    <a:pt x="587" y="51"/>
                  </a:lnTo>
                  <a:lnTo>
                    <a:pt x="580" y="55"/>
                  </a:lnTo>
                  <a:lnTo>
                    <a:pt x="556" y="66"/>
                  </a:lnTo>
                  <a:lnTo>
                    <a:pt x="524" y="75"/>
                  </a:lnTo>
                  <a:lnTo>
                    <a:pt x="484" y="86"/>
                  </a:lnTo>
                  <a:lnTo>
                    <a:pt x="388" y="109"/>
                  </a:lnTo>
                  <a:lnTo>
                    <a:pt x="281" y="134"/>
                  </a:lnTo>
                  <a:lnTo>
                    <a:pt x="227" y="147"/>
                  </a:lnTo>
                  <a:lnTo>
                    <a:pt x="176" y="160"/>
                  </a:lnTo>
                  <a:lnTo>
                    <a:pt x="129" y="174"/>
                  </a:lnTo>
                  <a:lnTo>
                    <a:pt x="87" y="188"/>
                  </a:lnTo>
                  <a:lnTo>
                    <a:pt x="51" y="204"/>
                  </a:lnTo>
                  <a:lnTo>
                    <a:pt x="36" y="211"/>
                  </a:lnTo>
                  <a:lnTo>
                    <a:pt x="24" y="218"/>
                  </a:lnTo>
                  <a:lnTo>
                    <a:pt x="13" y="225"/>
                  </a:lnTo>
                  <a:lnTo>
                    <a:pt x="7" y="235"/>
                  </a:lnTo>
                  <a:lnTo>
                    <a:pt x="2" y="242"/>
                  </a:lnTo>
                  <a:lnTo>
                    <a:pt x="0" y="250"/>
                  </a:lnTo>
                  <a:lnTo>
                    <a:pt x="0" y="210"/>
                  </a:lnTo>
                  <a:lnTo>
                    <a:pt x="0" y="210"/>
                  </a:lnTo>
                  <a:lnTo>
                    <a:pt x="2" y="202"/>
                  </a:lnTo>
                  <a:lnTo>
                    <a:pt x="7" y="193"/>
                  </a:lnTo>
                  <a:lnTo>
                    <a:pt x="13" y="185"/>
                  </a:lnTo>
                  <a:lnTo>
                    <a:pt x="24" y="177"/>
                  </a:lnTo>
                  <a:lnTo>
                    <a:pt x="36" y="170"/>
                  </a:lnTo>
                  <a:lnTo>
                    <a:pt x="51" y="164"/>
                  </a:lnTo>
                  <a:lnTo>
                    <a:pt x="87" y="148"/>
                  </a:lnTo>
                  <a:lnTo>
                    <a:pt x="129" y="134"/>
                  </a:lnTo>
                  <a:lnTo>
                    <a:pt x="176" y="120"/>
                  </a:lnTo>
                  <a:lnTo>
                    <a:pt x="227" y="106"/>
                  </a:lnTo>
                  <a:lnTo>
                    <a:pt x="281" y="94"/>
                  </a:lnTo>
                  <a:lnTo>
                    <a:pt x="388" y="69"/>
                  </a:lnTo>
                  <a:lnTo>
                    <a:pt x="484" y="46"/>
                  </a:lnTo>
                  <a:lnTo>
                    <a:pt x="524" y="35"/>
                  </a:lnTo>
                  <a:lnTo>
                    <a:pt x="556" y="24"/>
                  </a:lnTo>
                  <a:lnTo>
                    <a:pt x="580" y="15"/>
                  </a:lnTo>
                  <a:lnTo>
                    <a:pt x="587" y="11"/>
                  </a:lnTo>
                  <a:lnTo>
                    <a:pt x="594" y="4"/>
                  </a:lnTo>
                  <a:lnTo>
                    <a:pt x="594" y="4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65">
              <a:extLst>
                <a:ext uri="{FF2B5EF4-FFF2-40B4-BE49-F238E27FC236}">
                  <a16:creationId xmlns:a16="http://schemas.microsoft.com/office/drawing/2014/main" id="{8AB606A5-1652-4A08-A5A0-5591523ED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750" y="3605213"/>
              <a:ext cx="2678113" cy="3246437"/>
            </a:xfrm>
            <a:custGeom>
              <a:avLst/>
              <a:gdLst>
                <a:gd name="T0" fmla="*/ 39 w 1687"/>
                <a:gd name="T1" fmla="*/ 2045 h 2045"/>
                <a:gd name="T2" fmla="*/ 39 w 1687"/>
                <a:gd name="T3" fmla="*/ 2045 h 2045"/>
                <a:gd name="T4" fmla="*/ 128 w 1687"/>
                <a:gd name="T5" fmla="*/ 1952 h 2045"/>
                <a:gd name="T6" fmla="*/ 216 w 1687"/>
                <a:gd name="T7" fmla="*/ 1863 h 2045"/>
                <a:gd name="T8" fmla="*/ 411 w 1687"/>
                <a:gd name="T9" fmla="*/ 1666 h 2045"/>
                <a:gd name="T10" fmla="*/ 525 w 1687"/>
                <a:gd name="T11" fmla="*/ 1549 h 2045"/>
                <a:gd name="T12" fmla="*/ 658 w 1687"/>
                <a:gd name="T13" fmla="*/ 1408 h 2045"/>
                <a:gd name="T14" fmla="*/ 813 w 1687"/>
                <a:gd name="T15" fmla="*/ 1241 h 2045"/>
                <a:gd name="T16" fmla="*/ 995 w 1687"/>
                <a:gd name="T17" fmla="*/ 1042 h 2045"/>
                <a:gd name="T18" fmla="*/ 995 w 1687"/>
                <a:gd name="T19" fmla="*/ 1042 h 2045"/>
                <a:gd name="T20" fmla="*/ 1132 w 1687"/>
                <a:gd name="T21" fmla="*/ 887 h 2045"/>
                <a:gd name="T22" fmla="*/ 1253 w 1687"/>
                <a:gd name="T23" fmla="*/ 748 h 2045"/>
                <a:gd name="T24" fmla="*/ 1356 w 1687"/>
                <a:gd name="T25" fmla="*/ 623 h 2045"/>
                <a:gd name="T26" fmla="*/ 1446 w 1687"/>
                <a:gd name="T27" fmla="*/ 511 h 2045"/>
                <a:gd name="T28" fmla="*/ 1519 w 1687"/>
                <a:gd name="T29" fmla="*/ 417 h 2045"/>
                <a:gd name="T30" fmla="*/ 1576 w 1687"/>
                <a:gd name="T31" fmla="*/ 340 h 2045"/>
                <a:gd name="T32" fmla="*/ 1617 w 1687"/>
                <a:gd name="T33" fmla="*/ 280 h 2045"/>
                <a:gd name="T34" fmla="*/ 1631 w 1687"/>
                <a:gd name="T35" fmla="*/ 256 h 2045"/>
                <a:gd name="T36" fmla="*/ 1642 w 1687"/>
                <a:gd name="T37" fmla="*/ 238 h 2045"/>
                <a:gd name="T38" fmla="*/ 1642 w 1687"/>
                <a:gd name="T39" fmla="*/ 238 h 2045"/>
                <a:gd name="T40" fmla="*/ 1655 w 1687"/>
                <a:gd name="T41" fmla="*/ 208 h 2045"/>
                <a:gd name="T42" fmla="*/ 1662 w 1687"/>
                <a:gd name="T43" fmla="*/ 188 h 2045"/>
                <a:gd name="T44" fmla="*/ 1670 w 1687"/>
                <a:gd name="T45" fmla="*/ 164 h 2045"/>
                <a:gd name="T46" fmla="*/ 1676 w 1687"/>
                <a:gd name="T47" fmla="*/ 137 h 2045"/>
                <a:gd name="T48" fmla="*/ 1682 w 1687"/>
                <a:gd name="T49" fmla="*/ 108 h 2045"/>
                <a:gd name="T50" fmla="*/ 1685 w 1687"/>
                <a:gd name="T51" fmla="*/ 75 h 2045"/>
                <a:gd name="T52" fmla="*/ 1687 w 1687"/>
                <a:gd name="T53" fmla="*/ 40 h 2045"/>
                <a:gd name="T54" fmla="*/ 1687 w 1687"/>
                <a:gd name="T55" fmla="*/ 0 h 2045"/>
                <a:gd name="T56" fmla="*/ 1687 w 1687"/>
                <a:gd name="T57" fmla="*/ 0 h 2045"/>
                <a:gd name="T58" fmla="*/ 1685 w 1687"/>
                <a:gd name="T59" fmla="*/ 35 h 2045"/>
                <a:gd name="T60" fmla="*/ 1682 w 1687"/>
                <a:gd name="T61" fmla="*/ 68 h 2045"/>
                <a:gd name="T62" fmla="*/ 1676 w 1687"/>
                <a:gd name="T63" fmla="*/ 97 h 2045"/>
                <a:gd name="T64" fmla="*/ 1670 w 1687"/>
                <a:gd name="T65" fmla="*/ 123 h 2045"/>
                <a:gd name="T66" fmla="*/ 1662 w 1687"/>
                <a:gd name="T67" fmla="*/ 148 h 2045"/>
                <a:gd name="T68" fmla="*/ 1655 w 1687"/>
                <a:gd name="T69" fmla="*/ 168 h 2045"/>
                <a:gd name="T70" fmla="*/ 1642 w 1687"/>
                <a:gd name="T71" fmla="*/ 198 h 2045"/>
                <a:gd name="T72" fmla="*/ 1642 w 1687"/>
                <a:gd name="T73" fmla="*/ 198 h 2045"/>
                <a:gd name="T74" fmla="*/ 1631 w 1687"/>
                <a:gd name="T75" fmla="*/ 216 h 2045"/>
                <a:gd name="T76" fmla="*/ 1617 w 1687"/>
                <a:gd name="T77" fmla="*/ 239 h 2045"/>
                <a:gd name="T78" fmla="*/ 1576 w 1687"/>
                <a:gd name="T79" fmla="*/ 300 h 2045"/>
                <a:gd name="T80" fmla="*/ 1519 w 1687"/>
                <a:gd name="T81" fmla="*/ 377 h 2045"/>
                <a:gd name="T82" fmla="*/ 1446 w 1687"/>
                <a:gd name="T83" fmla="*/ 471 h 2045"/>
                <a:gd name="T84" fmla="*/ 1356 w 1687"/>
                <a:gd name="T85" fmla="*/ 583 h 2045"/>
                <a:gd name="T86" fmla="*/ 1253 w 1687"/>
                <a:gd name="T87" fmla="*/ 708 h 2045"/>
                <a:gd name="T88" fmla="*/ 1132 w 1687"/>
                <a:gd name="T89" fmla="*/ 847 h 2045"/>
                <a:gd name="T90" fmla="*/ 995 w 1687"/>
                <a:gd name="T91" fmla="*/ 1000 h 2045"/>
                <a:gd name="T92" fmla="*/ 995 w 1687"/>
                <a:gd name="T93" fmla="*/ 1000 h 2045"/>
                <a:gd name="T94" fmla="*/ 805 w 1687"/>
                <a:gd name="T95" fmla="*/ 1210 h 2045"/>
                <a:gd name="T96" fmla="*/ 643 w 1687"/>
                <a:gd name="T97" fmla="*/ 1385 h 2045"/>
                <a:gd name="T98" fmla="*/ 507 w 1687"/>
                <a:gd name="T99" fmla="*/ 1529 h 2045"/>
                <a:gd name="T100" fmla="*/ 389 w 1687"/>
                <a:gd name="T101" fmla="*/ 1649 h 2045"/>
                <a:gd name="T102" fmla="*/ 189 w 1687"/>
                <a:gd name="T103" fmla="*/ 1850 h 2045"/>
                <a:gd name="T104" fmla="*/ 96 w 1687"/>
                <a:gd name="T105" fmla="*/ 1945 h 2045"/>
                <a:gd name="T106" fmla="*/ 0 w 1687"/>
                <a:gd name="T107" fmla="*/ 2045 h 2045"/>
                <a:gd name="T108" fmla="*/ 39 w 1687"/>
                <a:gd name="T109" fmla="*/ 2045 h 20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1687" h="2045">
                  <a:moveTo>
                    <a:pt x="39" y="2045"/>
                  </a:moveTo>
                  <a:lnTo>
                    <a:pt x="39" y="2045"/>
                  </a:lnTo>
                  <a:lnTo>
                    <a:pt x="128" y="1952"/>
                  </a:lnTo>
                  <a:lnTo>
                    <a:pt x="216" y="1863"/>
                  </a:lnTo>
                  <a:lnTo>
                    <a:pt x="411" y="1666"/>
                  </a:lnTo>
                  <a:lnTo>
                    <a:pt x="525" y="1549"/>
                  </a:lnTo>
                  <a:lnTo>
                    <a:pt x="658" y="1408"/>
                  </a:lnTo>
                  <a:lnTo>
                    <a:pt x="813" y="1241"/>
                  </a:lnTo>
                  <a:lnTo>
                    <a:pt x="995" y="1042"/>
                  </a:lnTo>
                  <a:lnTo>
                    <a:pt x="995" y="1042"/>
                  </a:lnTo>
                  <a:lnTo>
                    <a:pt x="1132" y="887"/>
                  </a:lnTo>
                  <a:lnTo>
                    <a:pt x="1253" y="748"/>
                  </a:lnTo>
                  <a:lnTo>
                    <a:pt x="1356" y="623"/>
                  </a:lnTo>
                  <a:lnTo>
                    <a:pt x="1446" y="511"/>
                  </a:lnTo>
                  <a:lnTo>
                    <a:pt x="1519" y="417"/>
                  </a:lnTo>
                  <a:lnTo>
                    <a:pt x="1576" y="340"/>
                  </a:lnTo>
                  <a:lnTo>
                    <a:pt x="1617" y="280"/>
                  </a:lnTo>
                  <a:lnTo>
                    <a:pt x="1631" y="256"/>
                  </a:lnTo>
                  <a:lnTo>
                    <a:pt x="1642" y="238"/>
                  </a:lnTo>
                  <a:lnTo>
                    <a:pt x="1642" y="238"/>
                  </a:lnTo>
                  <a:lnTo>
                    <a:pt x="1655" y="208"/>
                  </a:lnTo>
                  <a:lnTo>
                    <a:pt x="1662" y="188"/>
                  </a:lnTo>
                  <a:lnTo>
                    <a:pt x="1670" y="164"/>
                  </a:lnTo>
                  <a:lnTo>
                    <a:pt x="1676" y="137"/>
                  </a:lnTo>
                  <a:lnTo>
                    <a:pt x="1682" y="108"/>
                  </a:lnTo>
                  <a:lnTo>
                    <a:pt x="1685" y="75"/>
                  </a:lnTo>
                  <a:lnTo>
                    <a:pt x="1687" y="40"/>
                  </a:lnTo>
                  <a:lnTo>
                    <a:pt x="1687" y="0"/>
                  </a:lnTo>
                  <a:lnTo>
                    <a:pt x="1687" y="0"/>
                  </a:lnTo>
                  <a:lnTo>
                    <a:pt x="1685" y="35"/>
                  </a:lnTo>
                  <a:lnTo>
                    <a:pt x="1682" y="68"/>
                  </a:lnTo>
                  <a:lnTo>
                    <a:pt x="1676" y="97"/>
                  </a:lnTo>
                  <a:lnTo>
                    <a:pt x="1670" y="123"/>
                  </a:lnTo>
                  <a:lnTo>
                    <a:pt x="1662" y="148"/>
                  </a:lnTo>
                  <a:lnTo>
                    <a:pt x="1655" y="168"/>
                  </a:lnTo>
                  <a:lnTo>
                    <a:pt x="1642" y="198"/>
                  </a:lnTo>
                  <a:lnTo>
                    <a:pt x="1642" y="198"/>
                  </a:lnTo>
                  <a:lnTo>
                    <a:pt x="1631" y="216"/>
                  </a:lnTo>
                  <a:lnTo>
                    <a:pt x="1617" y="239"/>
                  </a:lnTo>
                  <a:lnTo>
                    <a:pt x="1576" y="300"/>
                  </a:lnTo>
                  <a:lnTo>
                    <a:pt x="1519" y="377"/>
                  </a:lnTo>
                  <a:lnTo>
                    <a:pt x="1446" y="471"/>
                  </a:lnTo>
                  <a:lnTo>
                    <a:pt x="1356" y="583"/>
                  </a:lnTo>
                  <a:lnTo>
                    <a:pt x="1253" y="708"/>
                  </a:lnTo>
                  <a:lnTo>
                    <a:pt x="1132" y="847"/>
                  </a:lnTo>
                  <a:lnTo>
                    <a:pt x="995" y="1000"/>
                  </a:lnTo>
                  <a:lnTo>
                    <a:pt x="995" y="1000"/>
                  </a:lnTo>
                  <a:lnTo>
                    <a:pt x="805" y="1210"/>
                  </a:lnTo>
                  <a:lnTo>
                    <a:pt x="643" y="1385"/>
                  </a:lnTo>
                  <a:lnTo>
                    <a:pt x="507" y="1529"/>
                  </a:lnTo>
                  <a:lnTo>
                    <a:pt x="389" y="1649"/>
                  </a:lnTo>
                  <a:lnTo>
                    <a:pt x="189" y="1850"/>
                  </a:lnTo>
                  <a:lnTo>
                    <a:pt x="96" y="1945"/>
                  </a:lnTo>
                  <a:lnTo>
                    <a:pt x="0" y="2045"/>
                  </a:lnTo>
                  <a:lnTo>
                    <a:pt x="39" y="2045"/>
                  </a:lnTo>
                  <a:close/>
                </a:path>
              </a:pathLst>
            </a:custGeom>
            <a:solidFill>
              <a:srgbClr val="4D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Freeform 66">
              <a:extLst>
                <a:ext uri="{FF2B5EF4-FFF2-40B4-BE49-F238E27FC236}">
                  <a16:creationId xmlns:a16="http://schemas.microsoft.com/office/drawing/2014/main" id="{35B87421-11C5-4453-B464-DF30D3796BE5}"/>
                </a:ext>
              </a:extLst>
            </p:cNvPr>
            <p:cNvSpPr>
              <a:spLocks/>
            </p:cNvSpPr>
            <p:nvPr/>
          </p:nvSpPr>
          <p:spPr bwMode="auto">
            <a:xfrm>
              <a:off x="1152525" y="1538288"/>
              <a:ext cx="6383338" cy="5313362"/>
            </a:xfrm>
            <a:custGeom>
              <a:avLst/>
              <a:gdLst>
                <a:gd name="T0" fmla="*/ 2221 w 4021"/>
                <a:gd name="T1" fmla="*/ 648 h 3347"/>
                <a:gd name="T2" fmla="*/ 2493 w 4021"/>
                <a:gd name="T3" fmla="*/ 717 h 3347"/>
                <a:gd name="T4" fmla="*/ 2691 w 4021"/>
                <a:gd name="T5" fmla="*/ 790 h 3347"/>
                <a:gd name="T6" fmla="*/ 2825 w 4021"/>
                <a:gd name="T7" fmla="*/ 861 h 3347"/>
                <a:gd name="T8" fmla="*/ 2941 w 4021"/>
                <a:gd name="T9" fmla="*/ 962 h 3347"/>
                <a:gd name="T10" fmla="*/ 2977 w 4021"/>
                <a:gd name="T11" fmla="*/ 1039 h 3347"/>
                <a:gd name="T12" fmla="*/ 2981 w 4021"/>
                <a:gd name="T13" fmla="*/ 1116 h 3347"/>
                <a:gd name="T14" fmla="*/ 2940 w 4021"/>
                <a:gd name="T15" fmla="*/ 1214 h 3347"/>
                <a:gd name="T16" fmla="*/ 2825 w 4021"/>
                <a:gd name="T17" fmla="*/ 1353 h 3347"/>
                <a:gd name="T18" fmla="*/ 2608 w 4021"/>
                <a:gd name="T19" fmla="*/ 1549 h 3347"/>
                <a:gd name="T20" fmla="*/ 2257 w 4021"/>
                <a:gd name="T21" fmla="*/ 1815 h 3347"/>
                <a:gd name="T22" fmla="*/ 1861 w 4021"/>
                <a:gd name="T23" fmla="*/ 2089 h 3347"/>
                <a:gd name="T24" fmla="*/ 2334 w 4021"/>
                <a:gd name="T25" fmla="*/ 3347 h 3347"/>
                <a:gd name="T26" fmla="*/ 2841 w 4021"/>
                <a:gd name="T27" fmla="*/ 2831 h 3347"/>
                <a:gd name="T28" fmla="*/ 3466 w 4021"/>
                <a:gd name="T29" fmla="*/ 2149 h 3347"/>
                <a:gd name="T30" fmla="*/ 3910 w 4021"/>
                <a:gd name="T31" fmla="*/ 1602 h 3347"/>
                <a:gd name="T32" fmla="*/ 3982 w 4021"/>
                <a:gd name="T33" fmla="*/ 1483 h 3347"/>
                <a:gd name="T34" fmla="*/ 4019 w 4021"/>
                <a:gd name="T35" fmla="*/ 1348 h 3347"/>
                <a:gd name="T36" fmla="*/ 4016 w 4021"/>
                <a:gd name="T37" fmla="*/ 1238 h 3347"/>
                <a:gd name="T38" fmla="*/ 3978 w 4021"/>
                <a:gd name="T39" fmla="*/ 1112 h 3347"/>
                <a:gd name="T40" fmla="*/ 3890 w 4021"/>
                <a:gd name="T41" fmla="*/ 975 h 3347"/>
                <a:gd name="T42" fmla="*/ 3732 w 4021"/>
                <a:gd name="T43" fmla="*/ 838 h 3347"/>
                <a:gd name="T44" fmla="*/ 3548 w 4021"/>
                <a:gd name="T45" fmla="*/ 734 h 3347"/>
                <a:gd name="T46" fmla="*/ 3253 w 4021"/>
                <a:gd name="T47" fmla="*/ 637 h 3347"/>
                <a:gd name="T48" fmla="*/ 2855 w 4021"/>
                <a:gd name="T49" fmla="*/ 553 h 3347"/>
                <a:gd name="T50" fmla="*/ 2263 w 4021"/>
                <a:gd name="T51" fmla="*/ 464 h 3347"/>
                <a:gd name="T52" fmla="*/ 2062 w 4021"/>
                <a:gd name="T53" fmla="*/ 417 h 3347"/>
                <a:gd name="T54" fmla="*/ 2031 w 4021"/>
                <a:gd name="T55" fmla="*/ 393 h 3347"/>
                <a:gd name="T56" fmla="*/ 2059 w 4021"/>
                <a:gd name="T57" fmla="*/ 349 h 3347"/>
                <a:gd name="T58" fmla="*/ 2231 w 4021"/>
                <a:gd name="T59" fmla="*/ 289 h 3347"/>
                <a:gd name="T60" fmla="*/ 2584 w 4021"/>
                <a:gd name="T61" fmla="*/ 201 h 3347"/>
                <a:gd name="T62" fmla="*/ 2625 w 4021"/>
                <a:gd name="T63" fmla="*/ 179 h 3347"/>
                <a:gd name="T64" fmla="*/ 2598 w 4021"/>
                <a:gd name="T65" fmla="*/ 158 h 3347"/>
                <a:gd name="T66" fmla="*/ 2329 w 4021"/>
                <a:gd name="T67" fmla="*/ 121 h 3347"/>
                <a:gd name="T68" fmla="*/ 1966 w 4021"/>
                <a:gd name="T69" fmla="*/ 88 h 3347"/>
                <a:gd name="T70" fmla="*/ 1965 w 4021"/>
                <a:gd name="T71" fmla="*/ 74 h 3347"/>
                <a:gd name="T72" fmla="*/ 2095 w 4021"/>
                <a:gd name="T73" fmla="*/ 51 h 3347"/>
                <a:gd name="T74" fmla="*/ 2274 w 4021"/>
                <a:gd name="T75" fmla="*/ 32 h 3347"/>
                <a:gd name="T76" fmla="*/ 2283 w 4021"/>
                <a:gd name="T77" fmla="*/ 20 h 3347"/>
                <a:gd name="T78" fmla="*/ 2169 w 4021"/>
                <a:gd name="T79" fmla="*/ 2 h 3347"/>
                <a:gd name="T80" fmla="*/ 2096 w 4021"/>
                <a:gd name="T81" fmla="*/ 3 h 3347"/>
                <a:gd name="T82" fmla="*/ 2122 w 4021"/>
                <a:gd name="T83" fmla="*/ 8 h 3347"/>
                <a:gd name="T84" fmla="*/ 2169 w 4021"/>
                <a:gd name="T85" fmla="*/ 17 h 3347"/>
                <a:gd name="T86" fmla="*/ 1953 w 4021"/>
                <a:gd name="T87" fmla="*/ 42 h 3347"/>
                <a:gd name="T88" fmla="*/ 1742 w 4021"/>
                <a:gd name="T89" fmla="*/ 76 h 3347"/>
                <a:gd name="T90" fmla="*/ 1753 w 4021"/>
                <a:gd name="T91" fmla="*/ 94 h 3347"/>
                <a:gd name="T92" fmla="*/ 1939 w 4021"/>
                <a:gd name="T93" fmla="*/ 116 h 3347"/>
                <a:gd name="T94" fmla="*/ 2300 w 4021"/>
                <a:gd name="T95" fmla="*/ 148 h 3347"/>
                <a:gd name="T96" fmla="*/ 2329 w 4021"/>
                <a:gd name="T97" fmla="*/ 161 h 3347"/>
                <a:gd name="T98" fmla="*/ 2305 w 4021"/>
                <a:gd name="T99" fmla="*/ 176 h 3347"/>
                <a:gd name="T100" fmla="*/ 1982 w 4021"/>
                <a:gd name="T101" fmla="*/ 238 h 3347"/>
                <a:gd name="T102" fmla="*/ 1738 w 4021"/>
                <a:gd name="T103" fmla="*/ 294 h 3347"/>
                <a:gd name="T104" fmla="*/ 1608 w 4021"/>
                <a:gd name="T105" fmla="*/ 349 h 3347"/>
                <a:gd name="T106" fmla="*/ 1568 w 4021"/>
                <a:gd name="T107" fmla="*/ 388 h 3347"/>
                <a:gd name="T108" fmla="*/ 1565 w 4021"/>
                <a:gd name="T109" fmla="*/ 431 h 3347"/>
                <a:gd name="T110" fmla="*/ 1596 w 4021"/>
                <a:gd name="T111" fmla="*/ 473 h 3347"/>
                <a:gd name="T112" fmla="*/ 1679 w 4021"/>
                <a:gd name="T113" fmla="*/ 521 h 3347"/>
                <a:gd name="T114" fmla="*/ 1832 w 4021"/>
                <a:gd name="T115" fmla="*/ 570 h 3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021" h="3347">
                  <a:moveTo>
                    <a:pt x="2019" y="609"/>
                  </a:moveTo>
                  <a:lnTo>
                    <a:pt x="2019" y="609"/>
                  </a:lnTo>
                  <a:lnTo>
                    <a:pt x="2090" y="621"/>
                  </a:lnTo>
                  <a:lnTo>
                    <a:pt x="2158" y="634"/>
                  </a:lnTo>
                  <a:lnTo>
                    <a:pt x="2221" y="648"/>
                  </a:lnTo>
                  <a:lnTo>
                    <a:pt x="2283" y="662"/>
                  </a:lnTo>
                  <a:lnTo>
                    <a:pt x="2340" y="676"/>
                  </a:lnTo>
                  <a:lnTo>
                    <a:pt x="2394" y="689"/>
                  </a:lnTo>
                  <a:lnTo>
                    <a:pt x="2445" y="703"/>
                  </a:lnTo>
                  <a:lnTo>
                    <a:pt x="2493" y="717"/>
                  </a:lnTo>
                  <a:lnTo>
                    <a:pt x="2538" y="731"/>
                  </a:lnTo>
                  <a:lnTo>
                    <a:pt x="2581" y="747"/>
                  </a:lnTo>
                  <a:lnTo>
                    <a:pt x="2620" y="761"/>
                  </a:lnTo>
                  <a:lnTo>
                    <a:pt x="2657" y="776"/>
                  </a:lnTo>
                  <a:lnTo>
                    <a:pt x="2691" y="790"/>
                  </a:lnTo>
                  <a:lnTo>
                    <a:pt x="2722" y="804"/>
                  </a:lnTo>
                  <a:lnTo>
                    <a:pt x="2751" y="819"/>
                  </a:lnTo>
                  <a:lnTo>
                    <a:pt x="2779" y="833"/>
                  </a:lnTo>
                  <a:lnTo>
                    <a:pt x="2804" y="847"/>
                  </a:lnTo>
                  <a:lnTo>
                    <a:pt x="2825" y="861"/>
                  </a:lnTo>
                  <a:lnTo>
                    <a:pt x="2847" y="875"/>
                  </a:lnTo>
                  <a:lnTo>
                    <a:pt x="2866" y="887"/>
                  </a:lnTo>
                  <a:lnTo>
                    <a:pt x="2896" y="914"/>
                  </a:lnTo>
                  <a:lnTo>
                    <a:pt x="2923" y="938"/>
                  </a:lnTo>
                  <a:lnTo>
                    <a:pt x="2941" y="962"/>
                  </a:lnTo>
                  <a:lnTo>
                    <a:pt x="2955" y="983"/>
                  </a:lnTo>
                  <a:lnTo>
                    <a:pt x="2966" y="1002"/>
                  </a:lnTo>
                  <a:lnTo>
                    <a:pt x="2972" y="1019"/>
                  </a:lnTo>
                  <a:lnTo>
                    <a:pt x="2972" y="1019"/>
                  </a:lnTo>
                  <a:lnTo>
                    <a:pt x="2977" y="1039"/>
                  </a:lnTo>
                  <a:lnTo>
                    <a:pt x="2981" y="1062"/>
                  </a:lnTo>
                  <a:lnTo>
                    <a:pt x="2983" y="1074"/>
                  </a:lnTo>
                  <a:lnTo>
                    <a:pt x="2984" y="1087"/>
                  </a:lnTo>
                  <a:lnTo>
                    <a:pt x="2983" y="1102"/>
                  </a:lnTo>
                  <a:lnTo>
                    <a:pt x="2981" y="1116"/>
                  </a:lnTo>
                  <a:lnTo>
                    <a:pt x="2977" y="1133"/>
                  </a:lnTo>
                  <a:lnTo>
                    <a:pt x="2971" y="1152"/>
                  </a:lnTo>
                  <a:lnTo>
                    <a:pt x="2963" y="1170"/>
                  </a:lnTo>
                  <a:lnTo>
                    <a:pt x="2952" y="1190"/>
                  </a:lnTo>
                  <a:lnTo>
                    <a:pt x="2940" y="1214"/>
                  </a:lnTo>
                  <a:lnTo>
                    <a:pt x="2923" y="1237"/>
                  </a:lnTo>
                  <a:lnTo>
                    <a:pt x="2904" y="1263"/>
                  </a:lnTo>
                  <a:lnTo>
                    <a:pt x="2881" y="1291"/>
                  </a:lnTo>
                  <a:lnTo>
                    <a:pt x="2855" y="1320"/>
                  </a:lnTo>
                  <a:lnTo>
                    <a:pt x="2825" y="1353"/>
                  </a:lnTo>
                  <a:lnTo>
                    <a:pt x="2791" y="1387"/>
                  </a:lnTo>
                  <a:lnTo>
                    <a:pt x="2753" y="1424"/>
                  </a:lnTo>
                  <a:lnTo>
                    <a:pt x="2710" y="1462"/>
                  </a:lnTo>
                  <a:lnTo>
                    <a:pt x="2662" y="1504"/>
                  </a:lnTo>
                  <a:lnTo>
                    <a:pt x="2608" y="1549"/>
                  </a:lnTo>
                  <a:lnTo>
                    <a:pt x="2549" y="1595"/>
                  </a:lnTo>
                  <a:lnTo>
                    <a:pt x="2486" y="1646"/>
                  </a:lnTo>
                  <a:lnTo>
                    <a:pt x="2416" y="1699"/>
                  </a:lnTo>
                  <a:lnTo>
                    <a:pt x="2340" y="1756"/>
                  </a:lnTo>
                  <a:lnTo>
                    <a:pt x="2257" y="1815"/>
                  </a:lnTo>
                  <a:lnTo>
                    <a:pt x="2169" y="1878"/>
                  </a:lnTo>
                  <a:lnTo>
                    <a:pt x="2073" y="1945"/>
                  </a:lnTo>
                  <a:lnTo>
                    <a:pt x="1971" y="2014"/>
                  </a:lnTo>
                  <a:lnTo>
                    <a:pt x="1861" y="2089"/>
                  </a:lnTo>
                  <a:lnTo>
                    <a:pt x="1861" y="2089"/>
                  </a:lnTo>
                  <a:lnTo>
                    <a:pt x="1318" y="2453"/>
                  </a:lnTo>
                  <a:lnTo>
                    <a:pt x="799" y="2803"/>
                  </a:lnTo>
                  <a:lnTo>
                    <a:pt x="346" y="3110"/>
                  </a:lnTo>
                  <a:lnTo>
                    <a:pt x="0" y="3347"/>
                  </a:lnTo>
                  <a:lnTo>
                    <a:pt x="2334" y="3347"/>
                  </a:lnTo>
                  <a:lnTo>
                    <a:pt x="2334" y="3347"/>
                  </a:lnTo>
                  <a:lnTo>
                    <a:pt x="2430" y="3247"/>
                  </a:lnTo>
                  <a:lnTo>
                    <a:pt x="2523" y="3152"/>
                  </a:lnTo>
                  <a:lnTo>
                    <a:pt x="2723" y="2951"/>
                  </a:lnTo>
                  <a:lnTo>
                    <a:pt x="2841" y="2831"/>
                  </a:lnTo>
                  <a:lnTo>
                    <a:pt x="2977" y="2687"/>
                  </a:lnTo>
                  <a:lnTo>
                    <a:pt x="3139" y="2512"/>
                  </a:lnTo>
                  <a:lnTo>
                    <a:pt x="3329" y="2302"/>
                  </a:lnTo>
                  <a:lnTo>
                    <a:pt x="3329" y="2302"/>
                  </a:lnTo>
                  <a:lnTo>
                    <a:pt x="3466" y="2149"/>
                  </a:lnTo>
                  <a:lnTo>
                    <a:pt x="3587" y="2010"/>
                  </a:lnTo>
                  <a:lnTo>
                    <a:pt x="3690" y="1885"/>
                  </a:lnTo>
                  <a:lnTo>
                    <a:pt x="3780" y="1773"/>
                  </a:lnTo>
                  <a:lnTo>
                    <a:pt x="3853" y="1679"/>
                  </a:lnTo>
                  <a:lnTo>
                    <a:pt x="3910" y="1602"/>
                  </a:lnTo>
                  <a:lnTo>
                    <a:pt x="3951" y="1541"/>
                  </a:lnTo>
                  <a:lnTo>
                    <a:pt x="3965" y="1518"/>
                  </a:lnTo>
                  <a:lnTo>
                    <a:pt x="3976" y="1500"/>
                  </a:lnTo>
                  <a:lnTo>
                    <a:pt x="3976" y="1500"/>
                  </a:lnTo>
                  <a:lnTo>
                    <a:pt x="3982" y="1483"/>
                  </a:lnTo>
                  <a:lnTo>
                    <a:pt x="3992" y="1461"/>
                  </a:lnTo>
                  <a:lnTo>
                    <a:pt x="4001" y="1435"/>
                  </a:lnTo>
                  <a:lnTo>
                    <a:pt x="4010" y="1404"/>
                  </a:lnTo>
                  <a:lnTo>
                    <a:pt x="4016" y="1367"/>
                  </a:lnTo>
                  <a:lnTo>
                    <a:pt x="4019" y="1348"/>
                  </a:lnTo>
                  <a:lnTo>
                    <a:pt x="4021" y="1328"/>
                  </a:lnTo>
                  <a:lnTo>
                    <a:pt x="4021" y="1306"/>
                  </a:lnTo>
                  <a:lnTo>
                    <a:pt x="4021" y="1285"/>
                  </a:lnTo>
                  <a:lnTo>
                    <a:pt x="4019" y="1262"/>
                  </a:lnTo>
                  <a:lnTo>
                    <a:pt x="4016" y="1238"/>
                  </a:lnTo>
                  <a:lnTo>
                    <a:pt x="4012" y="1214"/>
                  </a:lnTo>
                  <a:lnTo>
                    <a:pt x="4007" y="1189"/>
                  </a:lnTo>
                  <a:lnTo>
                    <a:pt x="3999" y="1164"/>
                  </a:lnTo>
                  <a:lnTo>
                    <a:pt x="3990" y="1138"/>
                  </a:lnTo>
                  <a:lnTo>
                    <a:pt x="3978" y="1112"/>
                  </a:lnTo>
                  <a:lnTo>
                    <a:pt x="3965" y="1085"/>
                  </a:lnTo>
                  <a:lnTo>
                    <a:pt x="3950" y="1057"/>
                  </a:lnTo>
                  <a:lnTo>
                    <a:pt x="3931" y="1031"/>
                  </a:lnTo>
                  <a:lnTo>
                    <a:pt x="3911" y="1003"/>
                  </a:lnTo>
                  <a:lnTo>
                    <a:pt x="3890" y="975"/>
                  </a:lnTo>
                  <a:lnTo>
                    <a:pt x="3863" y="948"/>
                  </a:lnTo>
                  <a:lnTo>
                    <a:pt x="3836" y="920"/>
                  </a:lnTo>
                  <a:lnTo>
                    <a:pt x="3805" y="892"/>
                  </a:lnTo>
                  <a:lnTo>
                    <a:pt x="3771" y="864"/>
                  </a:lnTo>
                  <a:lnTo>
                    <a:pt x="3732" y="838"/>
                  </a:lnTo>
                  <a:lnTo>
                    <a:pt x="3692" y="810"/>
                  </a:lnTo>
                  <a:lnTo>
                    <a:pt x="3692" y="810"/>
                  </a:lnTo>
                  <a:lnTo>
                    <a:pt x="3647" y="784"/>
                  </a:lnTo>
                  <a:lnTo>
                    <a:pt x="3599" y="759"/>
                  </a:lnTo>
                  <a:lnTo>
                    <a:pt x="3548" y="734"/>
                  </a:lnTo>
                  <a:lnTo>
                    <a:pt x="3494" y="713"/>
                  </a:lnTo>
                  <a:lnTo>
                    <a:pt x="3437" y="691"/>
                  </a:lnTo>
                  <a:lnTo>
                    <a:pt x="3378" y="672"/>
                  </a:lnTo>
                  <a:lnTo>
                    <a:pt x="3317" y="654"/>
                  </a:lnTo>
                  <a:lnTo>
                    <a:pt x="3253" y="637"/>
                  </a:lnTo>
                  <a:lnTo>
                    <a:pt x="3188" y="620"/>
                  </a:lnTo>
                  <a:lnTo>
                    <a:pt x="3123" y="606"/>
                  </a:lnTo>
                  <a:lnTo>
                    <a:pt x="3057" y="591"/>
                  </a:lnTo>
                  <a:lnTo>
                    <a:pt x="2989" y="578"/>
                  </a:lnTo>
                  <a:lnTo>
                    <a:pt x="2855" y="553"/>
                  </a:lnTo>
                  <a:lnTo>
                    <a:pt x="2723" y="532"/>
                  </a:lnTo>
                  <a:lnTo>
                    <a:pt x="2595" y="513"/>
                  </a:lnTo>
                  <a:lnTo>
                    <a:pt x="2475" y="495"/>
                  </a:lnTo>
                  <a:lnTo>
                    <a:pt x="2363" y="479"/>
                  </a:lnTo>
                  <a:lnTo>
                    <a:pt x="2263" y="464"/>
                  </a:lnTo>
                  <a:lnTo>
                    <a:pt x="2178" y="448"/>
                  </a:lnTo>
                  <a:lnTo>
                    <a:pt x="2143" y="442"/>
                  </a:lnTo>
                  <a:lnTo>
                    <a:pt x="2112" y="434"/>
                  </a:lnTo>
                  <a:lnTo>
                    <a:pt x="2084" y="427"/>
                  </a:lnTo>
                  <a:lnTo>
                    <a:pt x="2062" y="417"/>
                  </a:lnTo>
                  <a:lnTo>
                    <a:pt x="2047" y="410"/>
                  </a:lnTo>
                  <a:lnTo>
                    <a:pt x="2041" y="405"/>
                  </a:lnTo>
                  <a:lnTo>
                    <a:pt x="2038" y="400"/>
                  </a:lnTo>
                  <a:lnTo>
                    <a:pt x="2038" y="400"/>
                  </a:lnTo>
                  <a:lnTo>
                    <a:pt x="2031" y="393"/>
                  </a:lnTo>
                  <a:lnTo>
                    <a:pt x="2031" y="383"/>
                  </a:lnTo>
                  <a:lnTo>
                    <a:pt x="2033" y="374"/>
                  </a:lnTo>
                  <a:lnTo>
                    <a:pt x="2039" y="366"/>
                  </a:lnTo>
                  <a:lnTo>
                    <a:pt x="2048" y="357"/>
                  </a:lnTo>
                  <a:lnTo>
                    <a:pt x="2059" y="349"/>
                  </a:lnTo>
                  <a:lnTo>
                    <a:pt x="2075" y="342"/>
                  </a:lnTo>
                  <a:lnTo>
                    <a:pt x="2092" y="334"/>
                  </a:lnTo>
                  <a:lnTo>
                    <a:pt x="2132" y="318"/>
                  </a:lnTo>
                  <a:lnTo>
                    <a:pt x="2178" y="303"/>
                  </a:lnTo>
                  <a:lnTo>
                    <a:pt x="2231" y="289"/>
                  </a:lnTo>
                  <a:lnTo>
                    <a:pt x="2286" y="275"/>
                  </a:lnTo>
                  <a:lnTo>
                    <a:pt x="2401" y="249"/>
                  </a:lnTo>
                  <a:lnTo>
                    <a:pt x="2504" y="224"/>
                  </a:lnTo>
                  <a:lnTo>
                    <a:pt x="2547" y="213"/>
                  </a:lnTo>
                  <a:lnTo>
                    <a:pt x="2584" y="201"/>
                  </a:lnTo>
                  <a:lnTo>
                    <a:pt x="2598" y="196"/>
                  </a:lnTo>
                  <a:lnTo>
                    <a:pt x="2609" y="190"/>
                  </a:lnTo>
                  <a:lnTo>
                    <a:pt x="2618" y="186"/>
                  </a:lnTo>
                  <a:lnTo>
                    <a:pt x="2625" y="179"/>
                  </a:lnTo>
                  <a:lnTo>
                    <a:pt x="2625" y="179"/>
                  </a:lnTo>
                  <a:lnTo>
                    <a:pt x="2626" y="175"/>
                  </a:lnTo>
                  <a:lnTo>
                    <a:pt x="2625" y="170"/>
                  </a:lnTo>
                  <a:lnTo>
                    <a:pt x="2618" y="165"/>
                  </a:lnTo>
                  <a:lnTo>
                    <a:pt x="2611" y="161"/>
                  </a:lnTo>
                  <a:lnTo>
                    <a:pt x="2598" y="158"/>
                  </a:lnTo>
                  <a:lnTo>
                    <a:pt x="2584" y="153"/>
                  </a:lnTo>
                  <a:lnTo>
                    <a:pt x="2546" y="145"/>
                  </a:lnTo>
                  <a:lnTo>
                    <a:pt x="2501" y="139"/>
                  </a:lnTo>
                  <a:lnTo>
                    <a:pt x="2448" y="133"/>
                  </a:lnTo>
                  <a:lnTo>
                    <a:pt x="2329" y="121"/>
                  </a:lnTo>
                  <a:lnTo>
                    <a:pt x="2096" y="104"/>
                  </a:lnTo>
                  <a:lnTo>
                    <a:pt x="2011" y="96"/>
                  </a:lnTo>
                  <a:lnTo>
                    <a:pt x="1982" y="93"/>
                  </a:lnTo>
                  <a:lnTo>
                    <a:pt x="1966" y="88"/>
                  </a:lnTo>
                  <a:lnTo>
                    <a:pt x="1966" y="88"/>
                  </a:lnTo>
                  <a:lnTo>
                    <a:pt x="1960" y="85"/>
                  </a:lnTo>
                  <a:lnTo>
                    <a:pt x="1957" y="83"/>
                  </a:lnTo>
                  <a:lnTo>
                    <a:pt x="1957" y="82"/>
                  </a:lnTo>
                  <a:lnTo>
                    <a:pt x="1959" y="77"/>
                  </a:lnTo>
                  <a:lnTo>
                    <a:pt x="1965" y="74"/>
                  </a:lnTo>
                  <a:lnTo>
                    <a:pt x="1974" y="71"/>
                  </a:lnTo>
                  <a:lnTo>
                    <a:pt x="1987" y="68"/>
                  </a:lnTo>
                  <a:lnTo>
                    <a:pt x="2017" y="62"/>
                  </a:lnTo>
                  <a:lnTo>
                    <a:pt x="2055" y="56"/>
                  </a:lnTo>
                  <a:lnTo>
                    <a:pt x="2095" y="51"/>
                  </a:lnTo>
                  <a:lnTo>
                    <a:pt x="2170" y="43"/>
                  </a:lnTo>
                  <a:lnTo>
                    <a:pt x="2170" y="43"/>
                  </a:lnTo>
                  <a:lnTo>
                    <a:pt x="2226" y="39"/>
                  </a:lnTo>
                  <a:lnTo>
                    <a:pt x="2262" y="34"/>
                  </a:lnTo>
                  <a:lnTo>
                    <a:pt x="2274" y="32"/>
                  </a:lnTo>
                  <a:lnTo>
                    <a:pt x="2280" y="29"/>
                  </a:lnTo>
                  <a:lnTo>
                    <a:pt x="2285" y="26"/>
                  </a:lnTo>
                  <a:lnTo>
                    <a:pt x="2285" y="22"/>
                  </a:lnTo>
                  <a:lnTo>
                    <a:pt x="2285" y="22"/>
                  </a:lnTo>
                  <a:lnTo>
                    <a:pt x="2283" y="20"/>
                  </a:lnTo>
                  <a:lnTo>
                    <a:pt x="2280" y="17"/>
                  </a:lnTo>
                  <a:lnTo>
                    <a:pt x="2266" y="14"/>
                  </a:lnTo>
                  <a:lnTo>
                    <a:pt x="2246" y="9"/>
                  </a:lnTo>
                  <a:lnTo>
                    <a:pt x="2221" y="6"/>
                  </a:lnTo>
                  <a:lnTo>
                    <a:pt x="2169" y="2"/>
                  </a:lnTo>
                  <a:lnTo>
                    <a:pt x="2122" y="0"/>
                  </a:lnTo>
                  <a:lnTo>
                    <a:pt x="2122" y="0"/>
                  </a:lnTo>
                  <a:lnTo>
                    <a:pt x="2106" y="0"/>
                  </a:lnTo>
                  <a:lnTo>
                    <a:pt x="2099" y="2"/>
                  </a:lnTo>
                  <a:lnTo>
                    <a:pt x="2096" y="3"/>
                  </a:lnTo>
                  <a:lnTo>
                    <a:pt x="2096" y="3"/>
                  </a:lnTo>
                  <a:lnTo>
                    <a:pt x="2096" y="3"/>
                  </a:lnTo>
                  <a:lnTo>
                    <a:pt x="2098" y="5"/>
                  </a:lnTo>
                  <a:lnTo>
                    <a:pt x="2102" y="5"/>
                  </a:lnTo>
                  <a:lnTo>
                    <a:pt x="2122" y="8"/>
                  </a:lnTo>
                  <a:lnTo>
                    <a:pt x="2146" y="9"/>
                  </a:lnTo>
                  <a:lnTo>
                    <a:pt x="2164" y="12"/>
                  </a:lnTo>
                  <a:lnTo>
                    <a:pt x="2170" y="14"/>
                  </a:lnTo>
                  <a:lnTo>
                    <a:pt x="2172" y="15"/>
                  </a:lnTo>
                  <a:lnTo>
                    <a:pt x="2169" y="17"/>
                  </a:lnTo>
                  <a:lnTo>
                    <a:pt x="2160" y="20"/>
                  </a:lnTo>
                  <a:lnTo>
                    <a:pt x="2119" y="26"/>
                  </a:lnTo>
                  <a:lnTo>
                    <a:pt x="2042" y="34"/>
                  </a:lnTo>
                  <a:lnTo>
                    <a:pt x="2042" y="34"/>
                  </a:lnTo>
                  <a:lnTo>
                    <a:pt x="1953" y="42"/>
                  </a:lnTo>
                  <a:lnTo>
                    <a:pt x="1878" y="51"/>
                  </a:lnTo>
                  <a:lnTo>
                    <a:pt x="1821" y="57"/>
                  </a:lnTo>
                  <a:lnTo>
                    <a:pt x="1778" y="65"/>
                  </a:lnTo>
                  <a:lnTo>
                    <a:pt x="1750" y="73"/>
                  </a:lnTo>
                  <a:lnTo>
                    <a:pt x="1742" y="76"/>
                  </a:lnTo>
                  <a:lnTo>
                    <a:pt x="1738" y="79"/>
                  </a:lnTo>
                  <a:lnTo>
                    <a:pt x="1736" y="83"/>
                  </a:lnTo>
                  <a:lnTo>
                    <a:pt x="1738" y="87"/>
                  </a:lnTo>
                  <a:lnTo>
                    <a:pt x="1744" y="91"/>
                  </a:lnTo>
                  <a:lnTo>
                    <a:pt x="1753" y="94"/>
                  </a:lnTo>
                  <a:lnTo>
                    <a:pt x="1753" y="94"/>
                  </a:lnTo>
                  <a:lnTo>
                    <a:pt x="1769" y="99"/>
                  </a:lnTo>
                  <a:lnTo>
                    <a:pt x="1792" y="102"/>
                  </a:lnTo>
                  <a:lnTo>
                    <a:pt x="1857" y="108"/>
                  </a:lnTo>
                  <a:lnTo>
                    <a:pt x="1939" y="116"/>
                  </a:lnTo>
                  <a:lnTo>
                    <a:pt x="2031" y="122"/>
                  </a:lnTo>
                  <a:lnTo>
                    <a:pt x="2124" y="130"/>
                  </a:lnTo>
                  <a:lnTo>
                    <a:pt x="2207" y="136"/>
                  </a:lnTo>
                  <a:lnTo>
                    <a:pt x="2275" y="144"/>
                  </a:lnTo>
                  <a:lnTo>
                    <a:pt x="2300" y="148"/>
                  </a:lnTo>
                  <a:lnTo>
                    <a:pt x="2319" y="153"/>
                  </a:lnTo>
                  <a:lnTo>
                    <a:pt x="2319" y="153"/>
                  </a:lnTo>
                  <a:lnTo>
                    <a:pt x="2326" y="158"/>
                  </a:lnTo>
                  <a:lnTo>
                    <a:pt x="2328" y="159"/>
                  </a:lnTo>
                  <a:lnTo>
                    <a:pt x="2329" y="161"/>
                  </a:lnTo>
                  <a:lnTo>
                    <a:pt x="2329" y="161"/>
                  </a:lnTo>
                  <a:lnTo>
                    <a:pt x="2328" y="164"/>
                  </a:lnTo>
                  <a:lnTo>
                    <a:pt x="2326" y="167"/>
                  </a:lnTo>
                  <a:lnTo>
                    <a:pt x="2317" y="172"/>
                  </a:lnTo>
                  <a:lnTo>
                    <a:pt x="2305" y="176"/>
                  </a:lnTo>
                  <a:lnTo>
                    <a:pt x="2288" y="182"/>
                  </a:lnTo>
                  <a:lnTo>
                    <a:pt x="2246" y="192"/>
                  </a:lnTo>
                  <a:lnTo>
                    <a:pt x="2195" y="203"/>
                  </a:lnTo>
                  <a:lnTo>
                    <a:pt x="2082" y="223"/>
                  </a:lnTo>
                  <a:lnTo>
                    <a:pt x="1982" y="238"/>
                  </a:lnTo>
                  <a:lnTo>
                    <a:pt x="1982" y="238"/>
                  </a:lnTo>
                  <a:lnTo>
                    <a:pt x="1915" y="250"/>
                  </a:lnTo>
                  <a:lnTo>
                    <a:pt x="1852" y="264"/>
                  </a:lnTo>
                  <a:lnTo>
                    <a:pt x="1792" y="278"/>
                  </a:lnTo>
                  <a:lnTo>
                    <a:pt x="1738" y="294"/>
                  </a:lnTo>
                  <a:lnTo>
                    <a:pt x="1687" y="309"/>
                  </a:lnTo>
                  <a:lnTo>
                    <a:pt x="1665" y="318"/>
                  </a:lnTo>
                  <a:lnTo>
                    <a:pt x="1644" y="328"/>
                  </a:lnTo>
                  <a:lnTo>
                    <a:pt x="1625" y="339"/>
                  </a:lnTo>
                  <a:lnTo>
                    <a:pt x="1608" y="349"/>
                  </a:lnTo>
                  <a:lnTo>
                    <a:pt x="1593" y="360"/>
                  </a:lnTo>
                  <a:lnTo>
                    <a:pt x="1580" y="371"/>
                  </a:lnTo>
                  <a:lnTo>
                    <a:pt x="1580" y="371"/>
                  </a:lnTo>
                  <a:lnTo>
                    <a:pt x="1573" y="380"/>
                  </a:lnTo>
                  <a:lnTo>
                    <a:pt x="1568" y="388"/>
                  </a:lnTo>
                  <a:lnTo>
                    <a:pt x="1563" y="399"/>
                  </a:lnTo>
                  <a:lnTo>
                    <a:pt x="1562" y="410"/>
                  </a:lnTo>
                  <a:lnTo>
                    <a:pt x="1562" y="417"/>
                  </a:lnTo>
                  <a:lnTo>
                    <a:pt x="1562" y="424"/>
                  </a:lnTo>
                  <a:lnTo>
                    <a:pt x="1565" y="431"/>
                  </a:lnTo>
                  <a:lnTo>
                    <a:pt x="1568" y="439"/>
                  </a:lnTo>
                  <a:lnTo>
                    <a:pt x="1573" y="447"/>
                  </a:lnTo>
                  <a:lnTo>
                    <a:pt x="1579" y="456"/>
                  </a:lnTo>
                  <a:lnTo>
                    <a:pt x="1586" y="464"/>
                  </a:lnTo>
                  <a:lnTo>
                    <a:pt x="1596" y="473"/>
                  </a:lnTo>
                  <a:lnTo>
                    <a:pt x="1608" y="482"/>
                  </a:lnTo>
                  <a:lnTo>
                    <a:pt x="1622" y="492"/>
                  </a:lnTo>
                  <a:lnTo>
                    <a:pt x="1639" y="501"/>
                  </a:lnTo>
                  <a:lnTo>
                    <a:pt x="1658" y="510"/>
                  </a:lnTo>
                  <a:lnTo>
                    <a:pt x="1679" y="521"/>
                  </a:lnTo>
                  <a:lnTo>
                    <a:pt x="1704" y="530"/>
                  </a:lnTo>
                  <a:lnTo>
                    <a:pt x="1732" y="540"/>
                  </a:lnTo>
                  <a:lnTo>
                    <a:pt x="1761" y="550"/>
                  </a:lnTo>
                  <a:lnTo>
                    <a:pt x="1795" y="560"/>
                  </a:lnTo>
                  <a:lnTo>
                    <a:pt x="1832" y="570"/>
                  </a:lnTo>
                  <a:lnTo>
                    <a:pt x="1874" y="580"/>
                  </a:lnTo>
                  <a:lnTo>
                    <a:pt x="1917" y="589"/>
                  </a:lnTo>
                  <a:lnTo>
                    <a:pt x="2019" y="609"/>
                  </a:lnTo>
                  <a:lnTo>
                    <a:pt x="2019" y="609"/>
                  </a:lnTo>
                  <a:close/>
                </a:path>
              </a:pathLst>
            </a:custGeom>
            <a:solidFill>
              <a:srgbClr val="6974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67">
              <a:extLst>
                <a:ext uri="{FF2B5EF4-FFF2-40B4-BE49-F238E27FC236}">
                  <a16:creationId xmlns:a16="http://schemas.microsoft.com/office/drawing/2014/main" id="{70F8A3D0-E145-49D6-B225-970210031E82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7500" y="1614488"/>
              <a:ext cx="76200" cy="7937"/>
            </a:xfrm>
            <a:custGeom>
              <a:avLst/>
              <a:gdLst>
                <a:gd name="T0" fmla="*/ 15 w 48"/>
                <a:gd name="T1" fmla="*/ 3 h 5"/>
                <a:gd name="T2" fmla="*/ 0 w 48"/>
                <a:gd name="T3" fmla="*/ 5 h 5"/>
                <a:gd name="T4" fmla="*/ 48 w 48"/>
                <a:gd name="T5" fmla="*/ 0 h 5"/>
                <a:gd name="T6" fmla="*/ 15 w 48"/>
                <a:gd name="T7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8" h="5">
                  <a:moveTo>
                    <a:pt x="15" y="3"/>
                  </a:moveTo>
                  <a:lnTo>
                    <a:pt x="0" y="5"/>
                  </a:lnTo>
                  <a:lnTo>
                    <a:pt x="48" y="0"/>
                  </a:lnTo>
                  <a:lnTo>
                    <a:pt x="15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68">
              <a:extLst>
                <a:ext uri="{FF2B5EF4-FFF2-40B4-BE49-F238E27FC236}">
                  <a16:creationId xmlns:a16="http://schemas.microsoft.com/office/drawing/2014/main" id="{CA888615-7E08-42C9-BA02-90A3A0A683E8}"/>
                </a:ext>
              </a:extLst>
            </p:cNvPr>
            <p:cNvSpPr>
              <a:spLocks/>
            </p:cNvSpPr>
            <p:nvPr/>
          </p:nvSpPr>
          <p:spPr bwMode="auto">
            <a:xfrm>
              <a:off x="1257300" y="1622425"/>
              <a:ext cx="4743450" cy="5229225"/>
            </a:xfrm>
            <a:custGeom>
              <a:avLst/>
              <a:gdLst>
                <a:gd name="T0" fmla="*/ 475 w 2988"/>
                <a:gd name="T1" fmla="*/ 3064 h 3294"/>
                <a:gd name="T2" fmla="*/ 1349 w 2988"/>
                <a:gd name="T3" fmla="*/ 2450 h 3294"/>
                <a:gd name="T4" fmla="*/ 2192 w 2988"/>
                <a:gd name="T5" fmla="*/ 1869 h 3294"/>
                <a:gd name="T6" fmla="*/ 2606 w 2988"/>
                <a:gd name="T7" fmla="*/ 1547 h 3294"/>
                <a:gd name="T8" fmla="*/ 2803 w 2988"/>
                <a:gd name="T9" fmla="*/ 1372 h 3294"/>
                <a:gd name="T10" fmla="*/ 2943 w 2988"/>
                <a:gd name="T11" fmla="*/ 1199 h 3294"/>
                <a:gd name="T12" fmla="*/ 2977 w 2988"/>
                <a:gd name="T13" fmla="*/ 1123 h 3294"/>
                <a:gd name="T14" fmla="*/ 2985 w 2988"/>
                <a:gd name="T15" fmla="*/ 1011 h 3294"/>
                <a:gd name="T16" fmla="*/ 2949 w 2988"/>
                <a:gd name="T17" fmla="*/ 907 h 3294"/>
                <a:gd name="T18" fmla="*/ 2877 w 2988"/>
                <a:gd name="T19" fmla="*/ 819 h 3294"/>
                <a:gd name="T20" fmla="*/ 2786 w 2988"/>
                <a:gd name="T21" fmla="*/ 757 h 3294"/>
                <a:gd name="T22" fmla="*/ 2656 w 2988"/>
                <a:gd name="T23" fmla="*/ 701 h 3294"/>
                <a:gd name="T24" fmla="*/ 2443 w 2988"/>
                <a:gd name="T25" fmla="*/ 636 h 3294"/>
                <a:gd name="T26" fmla="*/ 2010 w 2988"/>
                <a:gd name="T27" fmla="*/ 547 h 3294"/>
                <a:gd name="T28" fmla="*/ 1737 w 2988"/>
                <a:gd name="T29" fmla="*/ 490 h 3294"/>
                <a:gd name="T30" fmla="*/ 1593 w 2988"/>
                <a:gd name="T31" fmla="*/ 436 h 3294"/>
                <a:gd name="T32" fmla="*/ 1534 w 2988"/>
                <a:gd name="T33" fmla="*/ 395 h 3294"/>
                <a:gd name="T34" fmla="*/ 1516 w 2988"/>
                <a:gd name="T35" fmla="*/ 357 h 3294"/>
                <a:gd name="T36" fmla="*/ 1542 w 2988"/>
                <a:gd name="T37" fmla="*/ 318 h 3294"/>
                <a:gd name="T38" fmla="*/ 1629 w 2988"/>
                <a:gd name="T39" fmla="*/ 273 h 3294"/>
                <a:gd name="T40" fmla="*/ 1826 w 2988"/>
                <a:gd name="T41" fmla="*/ 216 h 3294"/>
                <a:gd name="T42" fmla="*/ 2182 w 2988"/>
                <a:gd name="T43" fmla="*/ 148 h 3294"/>
                <a:gd name="T44" fmla="*/ 2257 w 2988"/>
                <a:gd name="T45" fmla="*/ 125 h 3294"/>
                <a:gd name="T46" fmla="*/ 2265 w 2988"/>
                <a:gd name="T47" fmla="*/ 100 h 3294"/>
                <a:gd name="T48" fmla="*/ 2180 w 2988"/>
                <a:gd name="T49" fmla="*/ 81 h 3294"/>
                <a:gd name="T50" fmla="*/ 1890 w 2988"/>
                <a:gd name="T51" fmla="*/ 61 h 3294"/>
                <a:gd name="T52" fmla="*/ 1698 w 2988"/>
                <a:gd name="T53" fmla="*/ 41 h 3294"/>
                <a:gd name="T54" fmla="*/ 1678 w 2988"/>
                <a:gd name="T55" fmla="*/ 23 h 3294"/>
                <a:gd name="T56" fmla="*/ 1744 w 2988"/>
                <a:gd name="T57" fmla="*/ 7 h 3294"/>
                <a:gd name="T58" fmla="*/ 1744 w 2988"/>
                <a:gd name="T59" fmla="*/ 7 h 3294"/>
                <a:gd name="T60" fmla="*/ 1678 w 2988"/>
                <a:gd name="T61" fmla="*/ 23 h 3294"/>
                <a:gd name="T62" fmla="*/ 1686 w 2988"/>
                <a:gd name="T63" fmla="*/ 40 h 3294"/>
                <a:gd name="T64" fmla="*/ 1792 w 2988"/>
                <a:gd name="T65" fmla="*/ 55 h 3294"/>
                <a:gd name="T66" fmla="*/ 2109 w 2988"/>
                <a:gd name="T67" fmla="*/ 80 h 3294"/>
                <a:gd name="T68" fmla="*/ 2254 w 2988"/>
                <a:gd name="T69" fmla="*/ 100 h 3294"/>
                <a:gd name="T70" fmla="*/ 2260 w 2988"/>
                <a:gd name="T71" fmla="*/ 116 h 3294"/>
                <a:gd name="T72" fmla="*/ 2219 w 2988"/>
                <a:gd name="T73" fmla="*/ 133 h 3294"/>
                <a:gd name="T74" fmla="*/ 1868 w 2988"/>
                <a:gd name="T75" fmla="*/ 197 h 3294"/>
                <a:gd name="T76" fmla="*/ 1680 w 2988"/>
                <a:gd name="T77" fmla="*/ 242 h 3294"/>
                <a:gd name="T78" fmla="*/ 1550 w 2988"/>
                <a:gd name="T79" fmla="*/ 295 h 3294"/>
                <a:gd name="T80" fmla="*/ 1503 w 2988"/>
                <a:gd name="T81" fmla="*/ 343 h 3294"/>
                <a:gd name="T82" fmla="*/ 1508 w 2988"/>
                <a:gd name="T83" fmla="*/ 386 h 3294"/>
                <a:gd name="T84" fmla="*/ 1548 w 2988"/>
                <a:gd name="T85" fmla="*/ 426 h 3294"/>
                <a:gd name="T86" fmla="*/ 1684 w 2988"/>
                <a:gd name="T87" fmla="*/ 490 h 3294"/>
                <a:gd name="T88" fmla="*/ 1876 w 2988"/>
                <a:gd name="T89" fmla="*/ 536 h 3294"/>
                <a:gd name="T90" fmla="*/ 2214 w 2988"/>
                <a:gd name="T91" fmla="*/ 602 h 3294"/>
                <a:gd name="T92" fmla="*/ 2437 w 2988"/>
                <a:gd name="T93" fmla="*/ 660 h 3294"/>
                <a:gd name="T94" fmla="*/ 2642 w 2988"/>
                <a:gd name="T95" fmla="*/ 735 h 3294"/>
                <a:gd name="T96" fmla="*/ 2809 w 2988"/>
                <a:gd name="T97" fmla="*/ 824 h 3294"/>
                <a:gd name="T98" fmla="*/ 2869 w 2988"/>
                <a:gd name="T99" fmla="*/ 881 h 3294"/>
                <a:gd name="T100" fmla="*/ 2915 w 2988"/>
                <a:gd name="T101" fmla="*/ 961 h 3294"/>
                <a:gd name="T102" fmla="*/ 2929 w 2988"/>
                <a:gd name="T103" fmla="*/ 1051 h 3294"/>
                <a:gd name="T104" fmla="*/ 2914 w 2988"/>
                <a:gd name="T105" fmla="*/ 1122 h 3294"/>
                <a:gd name="T106" fmla="*/ 2838 w 2988"/>
                <a:gd name="T107" fmla="*/ 1239 h 3294"/>
                <a:gd name="T108" fmla="*/ 2691 w 2988"/>
                <a:gd name="T109" fmla="*/ 1394 h 3294"/>
                <a:gd name="T110" fmla="*/ 2398 w 2988"/>
                <a:gd name="T111" fmla="*/ 1641 h 3294"/>
                <a:gd name="T112" fmla="*/ 1727 w 2988"/>
                <a:gd name="T113" fmla="*/ 2110 h 3294"/>
                <a:gd name="T114" fmla="*/ 595 w 2988"/>
                <a:gd name="T115" fmla="*/ 2877 h 3294"/>
                <a:gd name="T116" fmla="*/ 0 w 2988"/>
                <a:gd name="T117" fmla="*/ 3294 h 3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988" h="3294">
                  <a:moveTo>
                    <a:pt x="158" y="3294"/>
                  </a:moveTo>
                  <a:lnTo>
                    <a:pt x="158" y="3294"/>
                  </a:lnTo>
                  <a:lnTo>
                    <a:pt x="268" y="3214"/>
                  </a:lnTo>
                  <a:lnTo>
                    <a:pt x="268" y="3214"/>
                  </a:lnTo>
                  <a:lnTo>
                    <a:pt x="475" y="3064"/>
                  </a:lnTo>
                  <a:lnTo>
                    <a:pt x="640" y="2946"/>
                  </a:lnTo>
                  <a:lnTo>
                    <a:pt x="799" y="2833"/>
                  </a:lnTo>
                  <a:lnTo>
                    <a:pt x="986" y="2703"/>
                  </a:lnTo>
                  <a:lnTo>
                    <a:pt x="1349" y="2450"/>
                  </a:lnTo>
                  <a:lnTo>
                    <a:pt x="1349" y="2450"/>
                  </a:lnTo>
                  <a:lnTo>
                    <a:pt x="1624" y="2260"/>
                  </a:lnTo>
                  <a:lnTo>
                    <a:pt x="1819" y="2127"/>
                  </a:lnTo>
                  <a:lnTo>
                    <a:pt x="2044" y="1974"/>
                  </a:lnTo>
                  <a:lnTo>
                    <a:pt x="2117" y="1923"/>
                  </a:lnTo>
                  <a:lnTo>
                    <a:pt x="2192" y="1869"/>
                  </a:lnTo>
                  <a:lnTo>
                    <a:pt x="2291" y="1794"/>
                  </a:lnTo>
                  <a:lnTo>
                    <a:pt x="2432" y="1686"/>
                  </a:lnTo>
                  <a:lnTo>
                    <a:pt x="2432" y="1686"/>
                  </a:lnTo>
                  <a:lnTo>
                    <a:pt x="2518" y="1618"/>
                  </a:lnTo>
                  <a:lnTo>
                    <a:pt x="2606" y="1547"/>
                  </a:lnTo>
                  <a:lnTo>
                    <a:pt x="2693" y="1474"/>
                  </a:lnTo>
                  <a:lnTo>
                    <a:pt x="2735" y="1437"/>
                  </a:lnTo>
                  <a:lnTo>
                    <a:pt x="2773" y="1400"/>
                  </a:lnTo>
                  <a:lnTo>
                    <a:pt x="2773" y="1400"/>
                  </a:lnTo>
                  <a:lnTo>
                    <a:pt x="2803" y="1372"/>
                  </a:lnTo>
                  <a:lnTo>
                    <a:pt x="2834" y="1340"/>
                  </a:lnTo>
                  <a:lnTo>
                    <a:pt x="2864" y="1307"/>
                  </a:lnTo>
                  <a:lnTo>
                    <a:pt x="2892" y="1272"/>
                  </a:lnTo>
                  <a:lnTo>
                    <a:pt x="2920" y="1236"/>
                  </a:lnTo>
                  <a:lnTo>
                    <a:pt x="2943" y="1199"/>
                  </a:lnTo>
                  <a:lnTo>
                    <a:pt x="2954" y="1181"/>
                  </a:lnTo>
                  <a:lnTo>
                    <a:pt x="2963" y="1161"/>
                  </a:lnTo>
                  <a:lnTo>
                    <a:pt x="2971" y="1142"/>
                  </a:lnTo>
                  <a:lnTo>
                    <a:pt x="2977" y="1123"/>
                  </a:lnTo>
                  <a:lnTo>
                    <a:pt x="2977" y="1123"/>
                  </a:lnTo>
                  <a:lnTo>
                    <a:pt x="2982" y="1100"/>
                  </a:lnTo>
                  <a:lnTo>
                    <a:pt x="2986" y="1079"/>
                  </a:lnTo>
                  <a:lnTo>
                    <a:pt x="2988" y="1055"/>
                  </a:lnTo>
                  <a:lnTo>
                    <a:pt x="2988" y="1032"/>
                  </a:lnTo>
                  <a:lnTo>
                    <a:pt x="2985" y="1011"/>
                  </a:lnTo>
                  <a:lnTo>
                    <a:pt x="2982" y="989"/>
                  </a:lnTo>
                  <a:lnTo>
                    <a:pt x="2976" y="967"/>
                  </a:lnTo>
                  <a:lnTo>
                    <a:pt x="2968" y="947"/>
                  </a:lnTo>
                  <a:lnTo>
                    <a:pt x="2960" y="927"/>
                  </a:lnTo>
                  <a:lnTo>
                    <a:pt x="2949" y="907"/>
                  </a:lnTo>
                  <a:lnTo>
                    <a:pt x="2937" y="887"/>
                  </a:lnTo>
                  <a:lnTo>
                    <a:pt x="2925" y="868"/>
                  </a:lnTo>
                  <a:lnTo>
                    <a:pt x="2909" y="851"/>
                  </a:lnTo>
                  <a:lnTo>
                    <a:pt x="2894" y="834"/>
                  </a:lnTo>
                  <a:lnTo>
                    <a:pt x="2877" y="819"/>
                  </a:lnTo>
                  <a:lnTo>
                    <a:pt x="2858" y="803"/>
                  </a:lnTo>
                  <a:lnTo>
                    <a:pt x="2858" y="803"/>
                  </a:lnTo>
                  <a:lnTo>
                    <a:pt x="2834" y="786"/>
                  </a:lnTo>
                  <a:lnTo>
                    <a:pt x="2810" y="771"/>
                  </a:lnTo>
                  <a:lnTo>
                    <a:pt x="2786" y="757"/>
                  </a:lnTo>
                  <a:lnTo>
                    <a:pt x="2759" y="745"/>
                  </a:lnTo>
                  <a:lnTo>
                    <a:pt x="2735" y="732"/>
                  </a:lnTo>
                  <a:lnTo>
                    <a:pt x="2708" y="722"/>
                  </a:lnTo>
                  <a:lnTo>
                    <a:pt x="2656" y="701"/>
                  </a:lnTo>
                  <a:lnTo>
                    <a:pt x="2656" y="701"/>
                  </a:lnTo>
                  <a:lnTo>
                    <a:pt x="2617" y="688"/>
                  </a:lnTo>
                  <a:lnTo>
                    <a:pt x="2571" y="672"/>
                  </a:lnTo>
                  <a:lnTo>
                    <a:pt x="2515" y="655"/>
                  </a:lnTo>
                  <a:lnTo>
                    <a:pt x="2443" y="636"/>
                  </a:lnTo>
                  <a:lnTo>
                    <a:pt x="2443" y="636"/>
                  </a:lnTo>
                  <a:lnTo>
                    <a:pt x="2313" y="606"/>
                  </a:lnTo>
                  <a:lnTo>
                    <a:pt x="2213" y="584"/>
                  </a:lnTo>
                  <a:lnTo>
                    <a:pt x="2118" y="565"/>
                  </a:lnTo>
                  <a:lnTo>
                    <a:pt x="2010" y="547"/>
                  </a:lnTo>
                  <a:lnTo>
                    <a:pt x="2010" y="547"/>
                  </a:lnTo>
                  <a:lnTo>
                    <a:pt x="1955" y="538"/>
                  </a:lnTo>
                  <a:lnTo>
                    <a:pt x="1876" y="522"/>
                  </a:lnTo>
                  <a:lnTo>
                    <a:pt x="1833" y="513"/>
                  </a:lnTo>
                  <a:lnTo>
                    <a:pt x="1785" y="502"/>
                  </a:lnTo>
                  <a:lnTo>
                    <a:pt x="1737" y="490"/>
                  </a:lnTo>
                  <a:lnTo>
                    <a:pt x="1689" y="474"/>
                  </a:lnTo>
                  <a:lnTo>
                    <a:pt x="1689" y="474"/>
                  </a:lnTo>
                  <a:lnTo>
                    <a:pt x="1652" y="462"/>
                  </a:lnTo>
                  <a:lnTo>
                    <a:pt x="1613" y="445"/>
                  </a:lnTo>
                  <a:lnTo>
                    <a:pt x="1593" y="436"/>
                  </a:lnTo>
                  <a:lnTo>
                    <a:pt x="1575" y="425"/>
                  </a:lnTo>
                  <a:lnTo>
                    <a:pt x="1558" y="414"/>
                  </a:lnTo>
                  <a:lnTo>
                    <a:pt x="1544" y="403"/>
                  </a:lnTo>
                  <a:lnTo>
                    <a:pt x="1544" y="403"/>
                  </a:lnTo>
                  <a:lnTo>
                    <a:pt x="1534" y="395"/>
                  </a:lnTo>
                  <a:lnTo>
                    <a:pt x="1527" y="388"/>
                  </a:lnTo>
                  <a:lnTo>
                    <a:pt x="1522" y="380"/>
                  </a:lnTo>
                  <a:lnTo>
                    <a:pt x="1519" y="372"/>
                  </a:lnTo>
                  <a:lnTo>
                    <a:pt x="1516" y="364"/>
                  </a:lnTo>
                  <a:lnTo>
                    <a:pt x="1516" y="357"/>
                  </a:lnTo>
                  <a:lnTo>
                    <a:pt x="1517" y="350"/>
                  </a:lnTo>
                  <a:lnTo>
                    <a:pt x="1519" y="344"/>
                  </a:lnTo>
                  <a:lnTo>
                    <a:pt x="1524" y="337"/>
                  </a:lnTo>
                  <a:lnTo>
                    <a:pt x="1528" y="330"/>
                  </a:lnTo>
                  <a:lnTo>
                    <a:pt x="1542" y="318"/>
                  </a:lnTo>
                  <a:lnTo>
                    <a:pt x="1561" y="306"/>
                  </a:lnTo>
                  <a:lnTo>
                    <a:pt x="1582" y="293"/>
                  </a:lnTo>
                  <a:lnTo>
                    <a:pt x="1582" y="293"/>
                  </a:lnTo>
                  <a:lnTo>
                    <a:pt x="1604" y="284"/>
                  </a:lnTo>
                  <a:lnTo>
                    <a:pt x="1629" y="273"/>
                  </a:lnTo>
                  <a:lnTo>
                    <a:pt x="1684" y="255"/>
                  </a:lnTo>
                  <a:lnTo>
                    <a:pt x="1738" y="238"/>
                  </a:lnTo>
                  <a:lnTo>
                    <a:pt x="1789" y="225"/>
                  </a:lnTo>
                  <a:lnTo>
                    <a:pt x="1789" y="225"/>
                  </a:lnTo>
                  <a:lnTo>
                    <a:pt x="1826" y="216"/>
                  </a:lnTo>
                  <a:lnTo>
                    <a:pt x="1870" y="208"/>
                  </a:lnTo>
                  <a:lnTo>
                    <a:pt x="2006" y="182"/>
                  </a:lnTo>
                  <a:lnTo>
                    <a:pt x="2114" y="162"/>
                  </a:lnTo>
                  <a:lnTo>
                    <a:pt x="2114" y="162"/>
                  </a:lnTo>
                  <a:lnTo>
                    <a:pt x="2182" y="148"/>
                  </a:lnTo>
                  <a:lnTo>
                    <a:pt x="2220" y="139"/>
                  </a:lnTo>
                  <a:lnTo>
                    <a:pt x="2236" y="134"/>
                  </a:lnTo>
                  <a:lnTo>
                    <a:pt x="2248" y="129"/>
                  </a:lnTo>
                  <a:lnTo>
                    <a:pt x="2248" y="129"/>
                  </a:lnTo>
                  <a:lnTo>
                    <a:pt x="2257" y="125"/>
                  </a:lnTo>
                  <a:lnTo>
                    <a:pt x="2265" y="119"/>
                  </a:lnTo>
                  <a:lnTo>
                    <a:pt x="2270" y="114"/>
                  </a:lnTo>
                  <a:lnTo>
                    <a:pt x="2271" y="109"/>
                  </a:lnTo>
                  <a:lnTo>
                    <a:pt x="2270" y="105"/>
                  </a:lnTo>
                  <a:lnTo>
                    <a:pt x="2265" y="100"/>
                  </a:lnTo>
                  <a:lnTo>
                    <a:pt x="2257" y="95"/>
                  </a:lnTo>
                  <a:lnTo>
                    <a:pt x="2248" y="92"/>
                  </a:lnTo>
                  <a:lnTo>
                    <a:pt x="2248" y="92"/>
                  </a:lnTo>
                  <a:lnTo>
                    <a:pt x="2219" y="86"/>
                  </a:lnTo>
                  <a:lnTo>
                    <a:pt x="2180" y="81"/>
                  </a:lnTo>
                  <a:lnTo>
                    <a:pt x="2111" y="75"/>
                  </a:lnTo>
                  <a:lnTo>
                    <a:pt x="2111" y="75"/>
                  </a:lnTo>
                  <a:lnTo>
                    <a:pt x="1999" y="68"/>
                  </a:lnTo>
                  <a:lnTo>
                    <a:pt x="1890" y="61"/>
                  </a:lnTo>
                  <a:lnTo>
                    <a:pt x="1890" y="61"/>
                  </a:lnTo>
                  <a:lnTo>
                    <a:pt x="1792" y="54"/>
                  </a:lnTo>
                  <a:lnTo>
                    <a:pt x="1738" y="49"/>
                  </a:lnTo>
                  <a:lnTo>
                    <a:pt x="1715" y="46"/>
                  </a:lnTo>
                  <a:lnTo>
                    <a:pt x="1698" y="41"/>
                  </a:lnTo>
                  <a:lnTo>
                    <a:pt x="1698" y="41"/>
                  </a:lnTo>
                  <a:lnTo>
                    <a:pt x="1680" y="35"/>
                  </a:lnTo>
                  <a:lnTo>
                    <a:pt x="1675" y="32"/>
                  </a:lnTo>
                  <a:lnTo>
                    <a:pt x="1672" y="29"/>
                  </a:lnTo>
                  <a:lnTo>
                    <a:pt x="1673" y="26"/>
                  </a:lnTo>
                  <a:lnTo>
                    <a:pt x="1678" y="23"/>
                  </a:lnTo>
                  <a:lnTo>
                    <a:pt x="1687" y="20"/>
                  </a:lnTo>
                  <a:lnTo>
                    <a:pt x="1698" y="17"/>
                  </a:lnTo>
                  <a:lnTo>
                    <a:pt x="1698" y="17"/>
                  </a:lnTo>
                  <a:lnTo>
                    <a:pt x="1720" y="12"/>
                  </a:lnTo>
                  <a:lnTo>
                    <a:pt x="1744" y="7"/>
                  </a:lnTo>
                  <a:lnTo>
                    <a:pt x="1792" y="1"/>
                  </a:lnTo>
                  <a:lnTo>
                    <a:pt x="1808" y="0"/>
                  </a:lnTo>
                  <a:lnTo>
                    <a:pt x="1792" y="1"/>
                  </a:lnTo>
                  <a:lnTo>
                    <a:pt x="1792" y="1"/>
                  </a:lnTo>
                  <a:lnTo>
                    <a:pt x="1744" y="7"/>
                  </a:lnTo>
                  <a:lnTo>
                    <a:pt x="1720" y="12"/>
                  </a:lnTo>
                  <a:lnTo>
                    <a:pt x="1698" y="17"/>
                  </a:lnTo>
                  <a:lnTo>
                    <a:pt x="1698" y="17"/>
                  </a:lnTo>
                  <a:lnTo>
                    <a:pt x="1686" y="20"/>
                  </a:lnTo>
                  <a:lnTo>
                    <a:pt x="1678" y="23"/>
                  </a:lnTo>
                  <a:lnTo>
                    <a:pt x="1673" y="26"/>
                  </a:lnTo>
                  <a:lnTo>
                    <a:pt x="1672" y="29"/>
                  </a:lnTo>
                  <a:lnTo>
                    <a:pt x="1673" y="32"/>
                  </a:lnTo>
                  <a:lnTo>
                    <a:pt x="1678" y="37"/>
                  </a:lnTo>
                  <a:lnTo>
                    <a:pt x="1686" y="40"/>
                  </a:lnTo>
                  <a:lnTo>
                    <a:pt x="1698" y="43"/>
                  </a:lnTo>
                  <a:lnTo>
                    <a:pt x="1698" y="43"/>
                  </a:lnTo>
                  <a:lnTo>
                    <a:pt x="1715" y="46"/>
                  </a:lnTo>
                  <a:lnTo>
                    <a:pt x="1738" y="49"/>
                  </a:lnTo>
                  <a:lnTo>
                    <a:pt x="1792" y="55"/>
                  </a:lnTo>
                  <a:lnTo>
                    <a:pt x="1890" y="63"/>
                  </a:lnTo>
                  <a:lnTo>
                    <a:pt x="1999" y="71"/>
                  </a:lnTo>
                  <a:lnTo>
                    <a:pt x="1999" y="71"/>
                  </a:lnTo>
                  <a:lnTo>
                    <a:pt x="2109" y="80"/>
                  </a:lnTo>
                  <a:lnTo>
                    <a:pt x="2109" y="80"/>
                  </a:lnTo>
                  <a:lnTo>
                    <a:pt x="2179" y="86"/>
                  </a:lnTo>
                  <a:lnTo>
                    <a:pt x="2217" y="92"/>
                  </a:lnTo>
                  <a:lnTo>
                    <a:pt x="2246" y="97"/>
                  </a:lnTo>
                  <a:lnTo>
                    <a:pt x="2246" y="97"/>
                  </a:lnTo>
                  <a:lnTo>
                    <a:pt x="2254" y="100"/>
                  </a:lnTo>
                  <a:lnTo>
                    <a:pt x="2260" y="103"/>
                  </a:lnTo>
                  <a:lnTo>
                    <a:pt x="2263" y="106"/>
                  </a:lnTo>
                  <a:lnTo>
                    <a:pt x="2265" y="109"/>
                  </a:lnTo>
                  <a:lnTo>
                    <a:pt x="2263" y="112"/>
                  </a:lnTo>
                  <a:lnTo>
                    <a:pt x="2260" y="116"/>
                  </a:lnTo>
                  <a:lnTo>
                    <a:pt x="2254" y="120"/>
                  </a:lnTo>
                  <a:lnTo>
                    <a:pt x="2246" y="123"/>
                  </a:lnTo>
                  <a:lnTo>
                    <a:pt x="2246" y="123"/>
                  </a:lnTo>
                  <a:lnTo>
                    <a:pt x="2234" y="128"/>
                  </a:lnTo>
                  <a:lnTo>
                    <a:pt x="2219" y="133"/>
                  </a:lnTo>
                  <a:lnTo>
                    <a:pt x="2180" y="142"/>
                  </a:lnTo>
                  <a:lnTo>
                    <a:pt x="2112" y="154"/>
                  </a:lnTo>
                  <a:lnTo>
                    <a:pt x="2004" y="173"/>
                  </a:lnTo>
                  <a:lnTo>
                    <a:pt x="2004" y="173"/>
                  </a:lnTo>
                  <a:lnTo>
                    <a:pt x="1868" y="197"/>
                  </a:lnTo>
                  <a:lnTo>
                    <a:pt x="1825" y="205"/>
                  </a:lnTo>
                  <a:lnTo>
                    <a:pt x="1786" y="214"/>
                  </a:lnTo>
                  <a:lnTo>
                    <a:pt x="1786" y="214"/>
                  </a:lnTo>
                  <a:lnTo>
                    <a:pt x="1735" y="227"/>
                  </a:lnTo>
                  <a:lnTo>
                    <a:pt x="1680" y="242"/>
                  </a:lnTo>
                  <a:lnTo>
                    <a:pt x="1624" y="261"/>
                  </a:lnTo>
                  <a:lnTo>
                    <a:pt x="1598" y="270"/>
                  </a:lnTo>
                  <a:lnTo>
                    <a:pt x="1575" y="281"/>
                  </a:lnTo>
                  <a:lnTo>
                    <a:pt x="1575" y="281"/>
                  </a:lnTo>
                  <a:lnTo>
                    <a:pt x="1550" y="295"/>
                  </a:lnTo>
                  <a:lnTo>
                    <a:pt x="1528" y="310"/>
                  </a:lnTo>
                  <a:lnTo>
                    <a:pt x="1520" y="318"/>
                  </a:lnTo>
                  <a:lnTo>
                    <a:pt x="1513" y="326"/>
                  </a:lnTo>
                  <a:lnTo>
                    <a:pt x="1508" y="333"/>
                  </a:lnTo>
                  <a:lnTo>
                    <a:pt x="1503" y="343"/>
                  </a:lnTo>
                  <a:lnTo>
                    <a:pt x="1500" y="350"/>
                  </a:lnTo>
                  <a:lnTo>
                    <a:pt x="1500" y="360"/>
                  </a:lnTo>
                  <a:lnTo>
                    <a:pt x="1500" y="369"/>
                  </a:lnTo>
                  <a:lnTo>
                    <a:pt x="1503" y="377"/>
                  </a:lnTo>
                  <a:lnTo>
                    <a:pt x="1508" y="386"/>
                  </a:lnTo>
                  <a:lnTo>
                    <a:pt x="1514" y="395"/>
                  </a:lnTo>
                  <a:lnTo>
                    <a:pt x="1524" y="405"/>
                  </a:lnTo>
                  <a:lnTo>
                    <a:pt x="1533" y="415"/>
                  </a:lnTo>
                  <a:lnTo>
                    <a:pt x="1533" y="415"/>
                  </a:lnTo>
                  <a:lnTo>
                    <a:pt x="1548" y="426"/>
                  </a:lnTo>
                  <a:lnTo>
                    <a:pt x="1567" y="437"/>
                  </a:lnTo>
                  <a:lnTo>
                    <a:pt x="1585" y="448"/>
                  </a:lnTo>
                  <a:lnTo>
                    <a:pt x="1607" y="459"/>
                  </a:lnTo>
                  <a:lnTo>
                    <a:pt x="1647" y="476"/>
                  </a:lnTo>
                  <a:lnTo>
                    <a:pt x="1684" y="490"/>
                  </a:lnTo>
                  <a:lnTo>
                    <a:pt x="1684" y="490"/>
                  </a:lnTo>
                  <a:lnTo>
                    <a:pt x="1732" y="504"/>
                  </a:lnTo>
                  <a:lnTo>
                    <a:pt x="1782" y="516"/>
                  </a:lnTo>
                  <a:lnTo>
                    <a:pt x="1829" y="527"/>
                  </a:lnTo>
                  <a:lnTo>
                    <a:pt x="1876" y="536"/>
                  </a:lnTo>
                  <a:lnTo>
                    <a:pt x="1955" y="551"/>
                  </a:lnTo>
                  <a:lnTo>
                    <a:pt x="2007" y="561"/>
                  </a:lnTo>
                  <a:lnTo>
                    <a:pt x="2007" y="561"/>
                  </a:lnTo>
                  <a:lnTo>
                    <a:pt x="2115" y="582"/>
                  </a:lnTo>
                  <a:lnTo>
                    <a:pt x="2214" y="602"/>
                  </a:lnTo>
                  <a:lnTo>
                    <a:pt x="2265" y="615"/>
                  </a:lnTo>
                  <a:lnTo>
                    <a:pt x="2318" y="627"/>
                  </a:lnTo>
                  <a:lnTo>
                    <a:pt x="2375" y="643"/>
                  </a:lnTo>
                  <a:lnTo>
                    <a:pt x="2437" y="660"/>
                  </a:lnTo>
                  <a:lnTo>
                    <a:pt x="2437" y="660"/>
                  </a:lnTo>
                  <a:lnTo>
                    <a:pt x="2503" y="680"/>
                  </a:lnTo>
                  <a:lnTo>
                    <a:pt x="2555" y="700"/>
                  </a:lnTo>
                  <a:lnTo>
                    <a:pt x="2602" y="717"/>
                  </a:lnTo>
                  <a:lnTo>
                    <a:pt x="2642" y="735"/>
                  </a:lnTo>
                  <a:lnTo>
                    <a:pt x="2642" y="735"/>
                  </a:lnTo>
                  <a:lnTo>
                    <a:pt x="2693" y="757"/>
                  </a:lnTo>
                  <a:lnTo>
                    <a:pt x="2741" y="782"/>
                  </a:lnTo>
                  <a:lnTo>
                    <a:pt x="2764" y="794"/>
                  </a:lnTo>
                  <a:lnTo>
                    <a:pt x="2787" y="808"/>
                  </a:lnTo>
                  <a:lnTo>
                    <a:pt x="2809" y="824"/>
                  </a:lnTo>
                  <a:lnTo>
                    <a:pt x="2829" y="841"/>
                  </a:lnTo>
                  <a:lnTo>
                    <a:pt x="2829" y="841"/>
                  </a:lnTo>
                  <a:lnTo>
                    <a:pt x="2843" y="853"/>
                  </a:lnTo>
                  <a:lnTo>
                    <a:pt x="2857" y="867"/>
                  </a:lnTo>
                  <a:lnTo>
                    <a:pt x="2869" y="881"/>
                  </a:lnTo>
                  <a:lnTo>
                    <a:pt x="2881" y="896"/>
                  </a:lnTo>
                  <a:lnTo>
                    <a:pt x="2892" y="912"/>
                  </a:lnTo>
                  <a:lnTo>
                    <a:pt x="2901" y="929"/>
                  </a:lnTo>
                  <a:lnTo>
                    <a:pt x="2909" y="944"/>
                  </a:lnTo>
                  <a:lnTo>
                    <a:pt x="2915" y="961"/>
                  </a:lnTo>
                  <a:lnTo>
                    <a:pt x="2922" y="978"/>
                  </a:lnTo>
                  <a:lnTo>
                    <a:pt x="2926" y="997"/>
                  </a:lnTo>
                  <a:lnTo>
                    <a:pt x="2929" y="1014"/>
                  </a:lnTo>
                  <a:lnTo>
                    <a:pt x="2929" y="1032"/>
                  </a:lnTo>
                  <a:lnTo>
                    <a:pt x="2929" y="1051"/>
                  </a:lnTo>
                  <a:lnTo>
                    <a:pt x="2928" y="1069"/>
                  </a:lnTo>
                  <a:lnTo>
                    <a:pt x="2925" y="1088"/>
                  </a:lnTo>
                  <a:lnTo>
                    <a:pt x="2918" y="1106"/>
                  </a:lnTo>
                  <a:lnTo>
                    <a:pt x="2918" y="1106"/>
                  </a:lnTo>
                  <a:lnTo>
                    <a:pt x="2914" y="1122"/>
                  </a:lnTo>
                  <a:lnTo>
                    <a:pt x="2906" y="1139"/>
                  </a:lnTo>
                  <a:lnTo>
                    <a:pt x="2897" y="1156"/>
                  </a:lnTo>
                  <a:lnTo>
                    <a:pt x="2888" y="1173"/>
                  </a:lnTo>
                  <a:lnTo>
                    <a:pt x="2864" y="1207"/>
                  </a:lnTo>
                  <a:lnTo>
                    <a:pt x="2838" y="1239"/>
                  </a:lnTo>
                  <a:lnTo>
                    <a:pt x="2812" y="1273"/>
                  </a:lnTo>
                  <a:lnTo>
                    <a:pt x="2783" y="1304"/>
                  </a:lnTo>
                  <a:lnTo>
                    <a:pt x="2732" y="1357"/>
                  </a:lnTo>
                  <a:lnTo>
                    <a:pt x="2732" y="1357"/>
                  </a:lnTo>
                  <a:lnTo>
                    <a:pt x="2691" y="1394"/>
                  </a:lnTo>
                  <a:lnTo>
                    <a:pt x="2651" y="1431"/>
                  </a:lnTo>
                  <a:lnTo>
                    <a:pt x="2569" y="1504"/>
                  </a:lnTo>
                  <a:lnTo>
                    <a:pt x="2484" y="1573"/>
                  </a:lnTo>
                  <a:lnTo>
                    <a:pt x="2398" y="1641"/>
                  </a:lnTo>
                  <a:lnTo>
                    <a:pt x="2398" y="1641"/>
                  </a:lnTo>
                  <a:lnTo>
                    <a:pt x="2259" y="1746"/>
                  </a:lnTo>
                  <a:lnTo>
                    <a:pt x="2151" y="1825"/>
                  </a:lnTo>
                  <a:lnTo>
                    <a:pt x="2060" y="1889"/>
                  </a:lnTo>
                  <a:lnTo>
                    <a:pt x="1968" y="1951"/>
                  </a:lnTo>
                  <a:lnTo>
                    <a:pt x="1727" y="2110"/>
                  </a:lnTo>
                  <a:lnTo>
                    <a:pt x="1548" y="2229"/>
                  </a:lnTo>
                  <a:lnTo>
                    <a:pt x="1309" y="2391"/>
                  </a:lnTo>
                  <a:lnTo>
                    <a:pt x="943" y="2640"/>
                  </a:lnTo>
                  <a:lnTo>
                    <a:pt x="943" y="2640"/>
                  </a:lnTo>
                  <a:lnTo>
                    <a:pt x="595" y="2877"/>
                  </a:lnTo>
                  <a:lnTo>
                    <a:pt x="416" y="3000"/>
                  </a:lnTo>
                  <a:lnTo>
                    <a:pt x="215" y="3141"/>
                  </a:lnTo>
                  <a:lnTo>
                    <a:pt x="215" y="3141"/>
                  </a:lnTo>
                  <a:lnTo>
                    <a:pt x="119" y="3207"/>
                  </a:lnTo>
                  <a:lnTo>
                    <a:pt x="0" y="3294"/>
                  </a:lnTo>
                  <a:lnTo>
                    <a:pt x="158" y="32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69">
              <a:extLst>
                <a:ext uri="{FF2B5EF4-FFF2-40B4-BE49-F238E27FC236}">
                  <a16:creationId xmlns:a16="http://schemas.microsoft.com/office/drawing/2014/main" id="{02E08124-91CE-4864-8AA2-B1373F66AFB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70350" y="1816100"/>
              <a:ext cx="1008063" cy="330200"/>
            </a:xfrm>
            <a:custGeom>
              <a:avLst/>
              <a:gdLst>
                <a:gd name="T0" fmla="*/ 0 w 635"/>
                <a:gd name="T1" fmla="*/ 204 h 208"/>
                <a:gd name="T2" fmla="*/ 14 w 635"/>
                <a:gd name="T3" fmla="*/ 193 h 208"/>
                <a:gd name="T4" fmla="*/ 53 w 635"/>
                <a:gd name="T5" fmla="*/ 171 h 208"/>
                <a:gd name="T6" fmla="*/ 57 w 635"/>
                <a:gd name="T7" fmla="*/ 177 h 208"/>
                <a:gd name="T8" fmla="*/ 19 w 635"/>
                <a:gd name="T9" fmla="*/ 199 h 208"/>
                <a:gd name="T10" fmla="*/ 6 w 635"/>
                <a:gd name="T11" fmla="*/ 208 h 208"/>
                <a:gd name="T12" fmla="*/ 85 w 635"/>
                <a:gd name="T13" fmla="*/ 159 h 208"/>
                <a:gd name="T14" fmla="*/ 108 w 635"/>
                <a:gd name="T15" fmla="*/ 148 h 208"/>
                <a:gd name="T16" fmla="*/ 136 w 635"/>
                <a:gd name="T17" fmla="*/ 143 h 208"/>
                <a:gd name="T18" fmla="*/ 110 w 635"/>
                <a:gd name="T19" fmla="*/ 154 h 208"/>
                <a:gd name="T20" fmla="*/ 85 w 635"/>
                <a:gd name="T21" fmla="*/ 159 h 208"/>
                <a:gd name="T22" fmla="*/ 166 w 635"/>
                <a:gd name="T23" fmla="*/ 126 h 208"/>
                <a:gd name="T24" fmla="*/ 218 w 635"/>
                <a:gd name="T25" fmla="*/ 117 h 208"/>
                <a:gd name="T26" fmla="*/ 167 w 635"/>
                <a:gd name="T27" fmla="*/ 133 h 208"/>
                <a:gd name="T28" fmla="*/ 249 w 635"/>
                <a:gd name="T29" fmla="*/ 102 h 208"/>
                <a:gd name="T30" fmla="*/ 300 w 635"/>
                <a:gd name="T31" fmla="*/ 89 h 208"/>
                <a:gd name="T32" fmla="*/ 301 w 635"/>
                <a:gd name="T33" fmla="*/ 96 h 208"/>
                <a:gd name="T34" fmla="*/ 249 w 635"/>
                <a:gd name="T35" fmla="*/ 102 h 208"/>
                <a:gd name="T36" fmla="*/ 332 w 635"/>
                <a:gd name="T37" fmla="*/ 82 h 208"/>
                <a:gd name="T38" fmla="*/ 385 w 635"/>
                <a:gd name="T39" fmla="*/ 77 h 208"/>
                <a:gd name="T40" fmla="*/ 334 w 635"/>
                <a:gd name="T41" fmla="*/ 88 h 208"/>
                <a:gd name="T42" fmla="*/ 417 w 635"/>
                <a:gd name="T43" fmla="*/ 65 h 208"/>
                <a:gd name="T44" fmla="*/ 442 w 635"/>
                <a:gd name="T45" fmla="*/ 60 h 208"/>
                <a:gd name="T46" fmla="*/ 470 w 635"/>
                <a:gd name="T47" fmla="*/ 60 h 208"/>
                <a:gd name="T48" fmla="*/ 444 w 635"/>
                <a:gd name="T49" fmla="*/ 66 h 208"/>
                <a:gd name="T50" fmla="*/ 417 w 635"/>
                <a:gd name="T51" fmla="*/ 65 h 208"/>
                <a:gd name="T52" fmla="*/ 501 w 635"/>
                <a:gd name="T53" fmla="*/ 46 h 208"/>
                <a:gd name="T54" fmla="*/ 553 w 635"/>
                <a:gd name="T55" fmla="*/ 38 h 208"/>
                <a:gd name="T56" fmla="*/ 502 w 635"/>
                <a:gd name="T57" fmla="*/ 52 h 208"/>
                <a:gd name="T58" fmla="*/ 584 w 635"/>
                <a:gd name="T59" fmla="*/ 21 h 208"/>
                <a:gd name="T60" fmla="*/ 612 w 635"/>
                <a:gd name="T61" fmla="*/ 11 h 208"/>
                <a:gd name="T62" fmla="*/ 632 w 635"/>
                <a:gd name="T63" fmla="*/ 0 h 208"/>
                <a:gd name="T64" fmla="*/ 635 w 635"/>
                <a:gd name="T65" fmla="*/ 3 h 208"/>
                <a:gd name="T66" fmla="*/ 615 w 635"/>
                <a:gd name="T67" fmla="*/ 15 h 208"/>
                <a:gd name="T68" fmla="*/ 584 w 635"/>
                <a:gd name="T69" fmla="*/ 21 h 2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635" h="208">
                  <a:moveTo>
                    <a:pt x="0" y="204"/>
                  </a:moveTo>
                  <a:lnTo>
                    <a:pt x="0" y="204"/>
                  </a:lnTo>
                  <a:lnTo>
                    <a:pt x="3" y="201"/>
                  </a:lnTo>
                  <a:lnTo>
                    <a:pt x="14" y="193"/>
                  </a:lnTo>
                  <a:lnTo>
                    <a:pt x="31" y="182"/>
                  </a:lnTo>
                  <a:lnTo>
                    <a:pt x="53" y="171"/>
                  </a:lnTo>
                  <a:lnTo>
                    <a:pt x="57" y="177"/>
                  </a:lnTo>
                  <a:lnTo>
                    <a:pt x="57" y="177"/>
                  </a:lnTo>
                  <a:lnTo>
                    <a:pt x="36" y="190"/>
                  </a:lnTo>
                  <a:lnTo>
                    <a:pt x="19" y="199"/>
                  </a:lnTo>
                  <a:lnTo>
                    <a:pt x="10" y="205"/>
                  </a:lnTo>
                  <a:lnTo>
                    <a:pt x="6" y="208"/>
                  </a:lnTo>
                  <a:lnTo>
                    <a:pt x="0" y="204"/>
                  </a:lnTo>
                  <a:close/>
                  <a:moveTo>
                    <a:pt x="85" y="159"/>
                  </a:moveTo>
                  <a:lnTo>
                    <a:pt x="85" y="159"/>
                  </a:lnTo>
                  <a:lnTo>
                    <a:pt x="108" y="148"/>
                  </a:lnTo>
                  <a:lnTo>
                    <a:pt x="135" y="137"/>
                  </a:lnTo>
                  <a:lnTo>
                    <a:pt x="136" y="143"/>
                  </a:lnTo>
                  <a:lnTo>
                    <a:pt x="136" y="143"/>
                  </a:lnTo>
                  <a:lnTo>
                    <a:pt x="110" y="154"/>
                  </a:lnTo>
                  <a:lnTo>
                    <a:pt x="87" y="165"/>
                  </a:lnTo>
                  <a:lnTo>
                    <a:pt x="85" y="159"/>
                  </a:lnTo>
                  <a:close/>
                  <a:moveTo>
                    <a:pt x="166" y="126"/>
                  </a:moveTo>
                  <a:lnTo>
                    <a:pt x="166" y="126"/>
                  </a:lnTo>
                  <a:lnTo>
                    <a:pt x="217" y="111"/>
                  </a:lnTo>
                  <a:lnTo>
                    <a:pt x="218" y="117"/>
                  </a:lnTo>
                  <a:lnTo>
                    <a:pt x="218" y="117"/>
                  </a:lnTo>
                  <a:lnTo>
                    <a:pt x="167" y="133"/>
                  </a:lnTo>
                  <a:lnTo>
                    <a:pt x="166" y="126"/>
                  </a:lnTo>
                  <a:close/>
                  <a:moveTo>
                    <a:pt x="249" y="102"/>
                  </a:moveTo>
                  <a:lnTo>
                    <a:pt x="249" y="102"/>
                  </a:lnTo>
                  <a:lnTo>
                    <a:pt x="300" y="89"/>
                  </a:lnTo>
                  <a:lnTo>
                    <a:pt x="301" y="96"/>
                  </a:lnTo>
                  <a:lnTo>
                    <a:pt x="301" y="96"/>
                  </a:lnTo>
                  <a:lnTo>
                    <a:pt x="251" y="108"/>
                  </a:lnTo>
                  <a:lnTo>
                    <a:pt x="249" y="102"/>
                  </a:lnTo>
                  <a:close/>
                  <a:moveTo>
                    <a:pt x="332" y="82"/>
                  </a:moveTo>
                  <a:lnTo>
                    <a:pt x="332" y="82"/>
                  </a:lnTo>
                  <a:lnTo>
                    <a:pt x="385" y="71"/>
                  </a:lnTo>
                  <a:lnTo>
                    <a:pt x="385" y="77"/>
                  </a:lnTo>
                  <a:lnTo>
                    <a:pt x="385" y="77"/>
                  </a:lnTo>
                  <a:lnTo>
                    <a:pt x="334" y="88"/>
                  </a:lnTo>
                  <a:lnTo>
                    <a:pt x="332" y="82"/>
                  </a:lnTo>
                  <a:close/>
                  <a:moveTo>
                    <a:pt x="417" y="65"/>
                  </a:moveTo>
                  <a:lnTo>
                    <a:pt x="417" y="65"/>
                  </a:lnTo>
                  <a:lnTo>
                    <a:pt x="442" y="60"/>
                  </a:lnTo>
                  <a:lnTo>
                    <a:pt x="468" y="54"/>
                  </a:lnTo>
                  <a:lnTo>
                    <a:pt x="470" y="60"/>
                  </a:lnTo>
                  <a:lnTo>
                    <a:pt x="444" y="66"/>
                  </a:lnTo>
                  <a:lnTo>
                    <a:pt x="444" y="66"/>
                  </a:lnTo>
                  <a:lnTo>
                    <a:pt x="417" y="71"/>
                  </a:lnTo>
                  <a:lnTo>
                    <a:pt x="417" y="65"/>
                  </a:lnTo>
                  <a:close/>
                  <a:moveTo>
                    <a:pt x="501" y="46"/>
                  </a:moveTo>
                  <a:lnTo>
                    <a:pt x="501" y="46"/>
                  </a:lnTo>
                  <a:lnTo>
                    <a:pt x="552" y="32"/>
                  </a:lnTo>
                  <a:lnTo>
                    <a:pt x="553" y="38"/>
                  </a:lnTo>
                  <a:lnTo>
                    <a:pt x="553" y="38"/>
                  </a:lnTo>
                  <a:lnTo>
                    <a:pt x="502" y="52"/>
                  </a:lnTo>
                  <a:lnTo>
                    <a:pt x="501" y="46"/>
                  </a:lnTo>
                  <a:close/>
                  <a:moveTo>
                    <a:pt x="584" y="21"/>
                  </a:moveTo>
                  <a:lnTo>
                    <a:pt x="584" y="21"/>
                  </a:lnTo>
                  <a:lnTo>
                    <a:pt x="612" y="11"/>
                  </a:lnTo>
                  <a:lnTo>
                    <a:pt x="623" y="4"/>
                  </a:lnTo>
                  <a:lnTo>
                    <a:pt x="632" y="0"/>
                  </a:lnTo>
                  <a:lnTo>
                    <a:pt x="635" y="3"/>
                  </a:lnTo>
                  <a:lnTo>
                    <a:pt x="635" y="3"/>
                  </a:lnTo>
                  <a:lnTo>
                    <a:pt x="627" y="9"/>
                  </a:lnTo>
                  <a:lnTo>
                    <a:pt x="615" y="15"/>
                  </a:lnTo>
                  <a:lnTo>
                    <a:pt x="586" y="28"/>
                  </a:lnTo>
                  <a:lnTo>
                    <a:pt x="584" y="21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70">
              <a:extLst>
                <a:ext uri="{FF2B5EF4-FFF2-40B4-BE49-F238E27FC236}">
                  <a16:creationId xmlns:a16="http://schemas.microsoft.com/office/drawing/2014/main" id="{6647B138-8A0E-4566-BE20-7AE19FE0818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11938" y="3344863"/>
              <a:ext cx="119063" cy="379412"/>
            </a:xfrm>
            <a:custGeom>
              <a:avLst/>
              <a:gdLst>
                <a:gd name="T0" fmla="*/ 43 w 75"/>
                <a:gd name="T1" fmla="*/ 239 h 239"/>
                <a:gd name="T2" fmla="*/ 43 w 75"/>
                <a:gd name="T3" fmla="*/ 239 h 239"/>
                <a:gd name="T4" fmla="*/ 57 w 75"/>
                <a:gd name="T5" fmla="*/ 207 h 239"/>
                <a:gd name="T6" fmla="*/ 68 w 75"/>
                <a:gd name="T7" fmla="*/ 176 h 239"/>
                <a:gd name="T8" fmla="*/ 71 w 75"/>
                <a:gd name="T9" fmla="*/ 161 h 239"/>
                <a:gd name="T10" fmla="*/ 74 w 75"/>
                <a:gd name="T11" fmla="*/ 145 h 239"/>
                <a:gd name="T12" fmla="*/ 75 w 75"/>
                <a:gd name="T13" fmla="*/ 130 h 239"/>
                <a:gd name="T14" fmla="*/ 75 w 75"/>
                <a:gd name="T15" fmla="*/ 114 h 239"/>
                <a:gd name="T16" fmla="*/ 75 w 75"/>
                <a:gd name="T17" fmla="*/ 114 h 239"/>
                <a:gd name="T18" fmla="*/ 74 w 75"/>
                <a:gd name="T19" fmla="*/ 83 h 239"/>
                <a:gd name="T20" fmla="*/ 72 w 75"/>
                <a:gd name="T21" fmla="*/ 69 h 239"/>
                <a:gd name="T22" fmla="*/ 71 w 75"/>
                <a:gd name="T23" fmla="*/ 57 h 239"/>
                <a:gd name="T24" fmla="*/ 66 w 75"/>
                <a:gd name="T25" fmla="*/ 43 h 239"/>
                <a:gd name="T26" fmla="*/ 61 w 75"/>
                <a:gd name="T27" fmla="*/ 31 h 239"/>
                <a:gd name="T28" fmla="*/ 46 w 75"/>
                <a:gd name="T29" fmla="*/ 0 h 239"/>
                <a:gd name="T30" fmla="*/ 9 w 75"/>
                <a:gd name="T31" fmla="*/ 15 h 239"/>
                <a:gd name="T32" fmla="*/ 9 w 75"/>
                <a:gd name="T33" fmla="*/ 15 h 239"/>
                <a:gd name="T34" fmla="*/ 21 w 75"/>
                <a:gd name="T35" fmla="*/ 42 h 239"/>
                <a:gd name="T36" fmla="*/ 26 w 75"/>
                <a:gd name="T37" fmla="*/ 54 h 239"/>
                <a:gd name="T38" fmla="*/ 29 w 75"/>
                <a:gd name="T39" fmla="*/ 66 h 239"/>
                <a:gd name="T40" fmla="*/ 31 w 75"/>
                <a:gd name="T41" fmla="*/ 77 h 239"/>
                <a:gd name="T42" fmla="*/ 32 w 75"/>
                <a:gd name="T43" fmla="*/ 88 h 239"/>
                <a:gd name="T44" fmla="*/ 32 w 75"/>
                <a:gd name="T45" fmla="*/ 114 h 239"/>
                <a:gd name="T46" fmla="*/ 32 w 75"/>
                <a:gd name="T47" fmla="*/ 114 h 239"/>
                <a:gd name="T48" fmla="*/ 31 w 75"/>
                <a:gd name="T49" fmla="*/ 127 h 239"/>
                <a:gd name="T50" fmla="*/ 29 w 75"/>
                <a:gd name="T51" fmla="*/ 139 h 239"/>
                <a:gd name="T52" fmla="*/ 23 w 75"/>
                <a:gd name="T53" fmla="*/ 162 h 239"/>
                <a:gd name="T54" fmla="*/ 14 w 75"/>
                <a:gd name="T55" fmla="*/ 188 h 239"/>
                <a:gd name="T56" fmla="*/ 0 w 75"/>
                <a:gd name="T57" fmla="*/ 216 h 239"/>
                <a:gd name="T58" fmla="*/ 43 w 75"/>
                <a:gd name="T59" fmla="*/ 239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75" h="239">
                  <a:moveTo>
                    <a:pt x="43" y="239"/>
                  </a:moveTo>
                  <a:lnTo>
                    <a:pt x="43" y="239"/>
                  </a:lnTo>
                  <a:lnTo>
                    <a:pt x="57" y="207"/>
                  </a:lnTo>
                  <a:lnTo>
                    <a:pt x="68" y="176"/>
                  </a:lnTo>
                  <a:lnTo>
                    <a:pt x="71" y="161"/>
                  </a:lnTo>
                  <a:lnTo>
                    <a:pt x="74" y="145"/>
                  </a:lnTo>
                  <a:lnTo>
                    <a:pt x="75" y="130"/>
                  </a:lnTo>
                  <a:lnTo>
                    <a:pt x="75" y="114"/>
                  </a:lnTo>
                  <a:lnTo>
                    <a:pt x="75" y="114"/>
                  </a:lnTo>
                  <a:lnTo>
                    <a:pt x="74" y="83"/>
                  </a:lnTo>
                  <a:lnTo>
                    <a:pt x="72" y="69"/>
                  </a:lnTo>
                  <a:lnTo>
                    <a:pt x="71" y="57"/>
                  </a:lnTo>
                  <a:lnTo>
                    <a:pt x="66" y="43"/>
                  </a:lnTo>
                  <a:lnTo>
                    <a:pt x="61" y="31"/>
                  </a:lnTo>
                  <a:lnTo>
                    <a:pt x="46" y="0"/>
                  </a:lnTo>
                  <a:lnTo>
                    <a:pt x="9" y="15"/>
                  </a:lnTo>
                  <a:lnTo>
                    <a:pt x="9" y="15"/>
                  </a:lnTo>
                  <a:lnTo>
                    <a:pt x="21" y="42"/>
                  </a:lnTo>
                  <a:lnTo>
                    <a:pt x="26" y="54"/>
                  </a:lnTo>
                  <a:lnTo>
                    <a:pt x="29" y="66"/>
                  </a:lnTo>
                  <a:lnTo>
                    <a:pt x="31" y="77"/>
                  </a:lnTo>
                  <a:lnTo>
                    <a:pt x="32" y="88"/>
                  </a:lnTo>
                  <a:lnTo>
                    <a:pt x="32" y="114"/>
                  </a:lnTo>
                  <a:lnTo>
                    <a:pt x="32" y="114"/>
                  </a:lnTo>
                  <a:lnTo>
                    <a:pt x="31" y="127"/>
                  </a:lnTo>
                  <a:lnTo>
                    <a:pt x="29" y="139"/>
                  </a:lnTo>
                  <a:lnTo>
                    <a:pt x="23" y="162"/>
                  </a:lnTo>
                  <a:lnTo>
                    <a:pt x="14" y="188"/>
                  </a:lnTo>
                  <a:lnTo>
                    <a:pt x="0" y="216"/>
                  </a:lnTo>
                  <a:lnTo>
                    <a:pt x="43" y="239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71">
              <a:extLst>
                <a:ext uri="{FF2B5EF4-FFF2-40B4-BE49-F238E27FC236}">
                  <a16:creationId xmlns:a16="http://schemas.microsoft.com/office/drawing/2014/main" id="{CBA75828-D964-43F2-8F39-19D5B5552965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1275" y="3000375"/>
              <a:ext cx="225425" cy="201612"/>
            </a:xfrm>
            <a:custGeom>
              <a:avLst/>
              <a:gdLst>
                <a:gd name="T0" fmla="*/ 119 w 142"/>
                <a:gd name="T1" fmla="*/ 127 h 127"/>
                <a:gd name="T2" fmla="*/ 142 w 142"/>
                <a:gd name="T3" fmla="*/ 102 h 127"/>
                <a:gd name="T4" fmla="*/ 142 w 142"/>
                <a:gd name="T5" fmla="*/ 102 h 127"/>
                <a:gd name="T6" fmla="*/ 117 w 142"/>
                <a:gd name="T7" fmla="*/ 79 h 127"/>
                <a:gd name="T8" fmla="*/ 85 w 142"/>
                <a:gd name="T9" fmla="*/ 51 h 127"/>
                <a:gd name="T10" fmla="*/ 49 w 142"/>
                <a:gd name="T11" fmla="*/ 25 h 127"/>
                <a:gd name="T12" fmla="*/ 17 w 142"/>
                <a:gd name="T13" fmla="*/ 0 h 127"/>
                <a:gd name="T14" fmla="*/ 0 w 142"/>
                <a:gd name="T15" fmla="*/ 24 h 127"/>
                <a:gd name="T16" fmla="*/ 0 w 142"/>
                <a:gd name="T17" fmla="*/ 24 h 127"/>
                <a:gd name="T18" fmla="*/ 32 w 142"/>
                <a:gd name="T19" fmla="*/ 47 h 127"/>
                <a:gd name="T20" fmla="*/ 64 w 142"/>
                <a:gd name="T21" fmla="*/ 76 h 127"/>
                <a:gd name="T22" fmla="*/ 94 w 142"/>
                <a:gd name="T23" fmla="*/ 102 h 127"/>
                <a:gd name="T24" fmla="*/ 119 w 142"/>
                <a:gd name="T25" fmla="*/ 127 h 127"/>
                <a:gd name="T26" fmla="*/ 119 w 142"/>
                <a:gd name="T27" fmla="*/ 127 h 1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42" h="127">
                  <a:moveTo>
                    <a:pt x="119" y="127"/>
                  </a:moveTo>
                  <a:lnTo>
                    <a:pt x="142" y="102"/>
                  </a:lnTo>
                  <a:lnTo>
                    <a:pt x="142" y="102"/>
                  </a:lnTo>
                  <a:lnTo>
                    <a:pt x="117" y="79"/>
                  </a:lnTo>
                  <a:lnTo>
                    <a:pt x="85" y="51"/>
                  </a:lnTo>
                  <a:lnTo>
                    <a:pt x="49" y="25"/>
                  </a:lnTo>
                  <a:lnTo>
                    <a:pt x="17" y="0"/>
                  </a:lnTo>
                  <a:lnTo>
                    <a:pt x="0" y="24"/>
                  </a:lnTo>
                  <a:lnTo>
                    <a:pt x="0" y="24"/>
                  </a:lnTo>
                  <a:lnTo>
                    <a:pt x="32" y="47"/>
                  </a:lnTo>
                  <a:lnTo>
                    <a:pt x="64" y="76"/>
                  </a:lnTo>
                  <a:lnTo>
                    <a:pt x="94" y="102"/>
                  </a:lnTo>
                  <a:lnTo>
                    <a:pt x="119" y="127"/>
                  </a:lnTo>
                  <a:lnTo>
                    <a:pt x="119" y="127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72">
              <a:extLst>
                <a:ext uri="{FF2B5EF4-FFF2-40B4-BE49-F238E27FC236}">
                  <a16:creationId xmlns:a16="http://schemas.microsoft.com/office/drawing/2014/main" id="{BE688E61-A1AB-4AA1-BA78-6E467216864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060825" y="2184400"/>
              <a:ext cx="2211388" cy="728662"/>
            </a:xfrm>
            <a:custGeom>
              <a:avLst/>
              <a:gdLst>
                <a:gd name="T0" fmla="*/ 1301 w 1393"/>
                <a:gd name="T1" fmla="*/ 388 h 459"/>
                <a:gd name="T2" fmla="*/ 1341 w 1393"/>
                <a:gd name="T3" fmla="*/ 409 h 459"/>
                <a:gd name="T4" fmla="*/ 1393 w 1393"/>
                <a:gd name="T5" fmla="*/ 440 h 459"/>
                <a:gd name="T6" fmla="*/ 1380 w 1393"/>
                <a:gd name="T7" fmla="*/ 459 h 459"/>
                <a:gd name="T8" fmla="*/ 1330 w 1393"/>
                <a:gd name="T9" fmla="*/ 426 h 459"/>
                <a:gd name="T10" fmla="*/ 1291 w 1393"/>
                <a:gd name="T11" fmla="*/ 406 h 459"/>
                <a:gd name="T12" fmla="*/ 1111 w 1393"/>
                <a:gd name="T13" fmla="*/ 310 h 459"/>
                <a:gd name="T14" fmla="*/ 1160 w 1393"/>
                <a:gd name="T15" fmla="*/ 329 h 459"/>
                <a:gd name="T16" fmla="*/ 1202 w 1393"/>
                <a:gd name="T17" fmla="*/ 364 h 459"/>
                <a:gd name="T18" fmla="*/ 1154 w 1393"/>
                <a:gd name="T19" fmla="*/ 346 h 459"/>
                <a:gd name="T20" fmla="*/ 1105 w 1393"/>
                <a:gd name="T21" fmla="*/ 327 h 459"/>
                <a:gd name="T22" fmla="*/ 918 w 1393"/>
                <a:gd name="T23" fmla="*/ 253 h 459"/>
                <a:gd name="T24" fmla="*/ 1015 w 1393"/>
                <a:gd name="T25" fmla="*/ 281 h 459"/>
                <a:gd name="T26" fmla="*/ 1012 w 1393"/>
                <a:gd name="T27" fmla="*/ 295 h 459"/>
                <a:gd name="T28" fmla="*/ 915 w 1393"/>
                <a:gd name="T29" fmla="*/ 267 h 459"/>
                <a:gd name="T30" fmla="*/ 720 w 1393"/>
                <a:gd name="T31" fmla="*/ 205 h 459"/>
                <a:gd name="T32" fmla="*/ 819 w 1393"/>
                <a:gd name="T33" fmla="*/ 228 h 459"/>
                <a:gd name="T34" fmla="*/ 816 w 1393"/>
                <a:gd name="T35" fmla="*/ 241 h 459"/>
                <a:gd name="T36" fmla="*/ 717 w 1393"/>
                <a:gd name="T37" fmla="*/ 219 h 459"/>
                <a:gd name="T38" fmla="*/ 521 w 1393"/>
                <a:gd name="T39" fmla="*/ 168 h 459"/>
                <a:gd name="T40" fmla="*/ 621 w 1393"/>
                <a:gd name="T41" fmla="*/ 185 h 459"/>
                <a:gd name="T42" fmla="*/ 618 w 1393"/>
                <a:gd name="T43" fmla="*/ 199 h 459"/>
                <a:gd name="T44" fmla="*/ 518 w 1393"/>
                <a:gd name="T45" fmla="*/ 180 h 459"/>
                <a:gd name="T46" fmla="*/ 391 w 1393"/>
                <a:gd name="T47" fmla="*/ 160 h 459"/>
                <a:gd name="T48" fmla="*/ 320 w 1393"/>
                <a:gd name="T49" fmla="*/ 137 h 459"/>
                <a:gd name="T50" fmla="*/ 392 w 1393"/>
                <a:gd name="T51" fmla="*/ 148 h 459"/>
                <a:gd name="T52" fmla="*/ 420 w 1393"/>
                <a:gd name="T53" fmla="*/ 151 h 459"/>
                <a:gd name="T54" fmla="*/ 419 w 1393"/>
                <a:gd name="T55" fmla="*/ 165 h 459"/>
                <a:gd name="T56" fmla="*/ 391 w 1393"/>
                <a:gd name="T57" fmla="*/ 160 h 459"/>
                <a:gd name="T58" fmla="*/ 124 w 1393"/>
                <a:gd name="T59" fmla="*/ 89 h 459"/>
                <a:gd name="T60" fmla="*/ 168 w 1393"/>
                <a:gd name="T61" fmla="*/ 103 h 459"/>
                <a:gd name="T62" fmla="*/ 218 w 1393"/>
                <a:gd name="T63" fmla="*/ 129 h 459"/>
                <a:gd name="T64" fmla="*/ 165 w 1393"/>
                <a:gd name="T65" fmla="*/ 117 h 459"/>
                <a:gd name="T66" fmla="*/ 119 w 1393"/>
                <a:gd name="T67" fmla="*/ 102 h 459"/>
                <a:gd name="T68" fmla="*/ 0 w 1393"/>
                <a:gd name="T69" fmla="*/ 3 h 459"/>
                <a:gd name="T70" fmla="*/ 11 w 1393"/>
                <a:gd name="T71" fmla="*/ 1 h 459"/>
                <a:gd name="T72" fmla="*/ 11 w 1393"/>
                <a:gd name="T73" fmla="*/ 3 h 459"/>
                <a:gd name="T74" fmla="*/ 17 w 1393"/>
                <a:gd name="T75" fmla="*/ 23 h 459"/>
                <a:gd name="T76" fmla="*/ 36 w 1393"/>
                <a:gd name="T77" fmla="*/ 44 h 459"/>
                <a:gd name="T78" fmla="*/ 28 w 1393"/>
                <a:gd name="T79" fmla="*/ 55 h 459"/>
                <a:gd name="T80" fmla="*/ 6 w 1393"/>
                <a:gd name="T81" fmla="*/ 29 h 459"/>
                <a:gd name="T82" fmla="*/ 0 w 1393"/>
                <a:gd name="T83" fmla="*/ 3 h 4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393" h="459">
                  <a:moveTo>
                    <a:pt x="1291" y="406"/>
                  </a:moveTo>
                  <a:lnTo>
                    <a:pt x="1301" y="388"/>
                  </a:lnTo>
                  <a:lnTo>
                    <a:pt x="1301" y="388"/>
                  </a:lnTo>
                  <a:lnTo>
                    <a:pt x="1341" y="409"/>
                  </a:lnTo>
                  <a:lnTo>
                    <a:pt x="1370" y="425"/>
                  </a:lnTo>
                  <a:lnTo>
                    <a:pt x="1393" y="440"/>
                  </a:lnTo>
                  <a:lnTo>
                    <a:pt x="1380" y="459"/>
                  </a:lnTo>
                  <a:lnTo>
                    <a:pt x="1380" y="459"/>
                  </a:lnTo>
                  <a:lnTo>
                    <a:pt x="1358" y="443"/>
                  </a:lnTo>
                  <a:lnTo>
                    <a:pt x="1330" y="426"/>
                  </a:lnTo>
                  <a:lnTo>
                    <a:pt x="1291" y="406"/>
                  </a:lnTo>
                  <a:lnTo>
                    <a:pt x="1291" y="406"/>
                  </a:lnTo>
                  <a:close/>
                  <a:moveTo>
                    <a:pt x="1105" y="327"/>
                  </a:moveTo>
                  <a:lnTo>
                    <a:pt x="1111" y="310"/>
                  </a:lnTo>
                  <a:lnTo>
                    <a:pt x="1111" y="310"/>
                  </a:lnTo>
                  <a:lnTo>
                    <a:pt x="1160" y="329"/>
                  </a:lnTo>
                  <a:lnTo>
                    <a:pt x="1208" y="347"/>
                  </a:lnTo>
                  <a:lnTo>
                    <a:pt x="1202" y="364"/>
                  </a:lnTo>
                  <a:lnTo>
                    <a:pt x="1202" y="364"/>
                  </a:lnTo>
                  <a:lnTo>
                    <a:pt x="1154" y="346"/>
                  </a:lnTo>
                  <a:lnTo>
                    <a:pt x="1105" y="327"/>
                  </a:lnTo>
                  <a:lnTo>
                    <a:pt x="1105" y="327"/>
                  </a:lnTo>
                  <a:close/>
                  <a:moveTo>
                    <a:pt x="915" y="267"/>
                  </a:moveTo>
                  <a:lnTo>
                    <a:pt x="918" y="253"/>
                  </a:lnTo>
                  <a:lnTo>
                    <a:pt x="918" y="253"/>
                  </a:lnTo>
                  <a:lnTo>
                    <a:pt x="1015" y="281"/>
                  </a:lnTo>
                  <a:lnTo>
                    <a:pt x="1012" y="295"/>
                  </a:lnTo>
                  <a:lnTo>
                    <a:pt x="1012" y="295"/>
                  </a:lnTo>
                  <a:lnTo>
                    <a:pt x="915" y="267"/>
                  </a:lnTo>
                  <a:lnTo>
                    <a:pt x="915" y="267"/>
                  </a:lnTo>
                  <a:close/>
                  <a:moveTo>
                    <a:pt x="717" y="219"/>
                  </a:moveTo>
                  <a:lnTo>
                    <a:pt x="720" y="205"/>
                  </a:lnTo>
                  <a:lnTo>
                    <a:pt x="720" y="205"/>
                  </a:lnTo>
                  <a:lnTo>
                    <a:pt x="819" y="228"/>
                  </a:lnTo>
                  <a:lnTo>
                    <a:pt x="816" y="241"/>
                  </a:lnTo>
                  <a:lnTo>
                    <a:pt x="816" y="241"/>
                  </a:lnTo>
                  <a:lnTo>
                    <a:pt x="717" y="219"/>
                  </a:lnTo>
                  <a:lnTo>
                    <a:pt x="717" y="219"/>
                  </a:lnTo>
                  <a:close/>
                  <a:moveTo>
                    <a:pt x="518" y="180"/>
                  </a:moveTo>
                  <a:lnTo>
                    <a:pt x="521" y="168"/>
                  </a:lnTo>
                  <a:lnTo>
                    <a:pt x="521" y="168"/>
                  </a:lnTo>
                  <a:lnTo>
                    <a:pt x="621" y="185"/>
                  </a:lnTo>
                  <a:lnTo>
                    <a:pt x="618" y="199"/>
                  </a:lnTo>
                  <a:lnTo>
                    <a:pt x="618" y="199"/>
                  </a:lnTo>
                  <a:lnTo>
                    <a:pt x="518" y="180"/>
                  </a:lnTo>
                  <a:lnTo>
                    <a:pt x="518" y="180"/>
                  </a:lnTo>
                  <a:close/>
                  <a:moveTo>
                    <a:pt x="391" y="160"/>
                  </a:moveTo>
                  <a:lnTo>
                    <a:pt x="391" y="160"/>
                  </a:lnTo>
                  <a:lnTo>
                    <a:pt x="318" y="150"/>
                  </a:lnTo>
                  <a:lnTo>
                    <a:pt x="320" y="137"/>
                  </a:lnTo>
                  <a:lnTo>
                    <a:pt x="320" y="137"/>
                  </a:lnTo>
                  <a:lnTo>
                    <a:pt x="392" y="148"/>
                  </a:lnTo>
                  <a:lnTo>
                    <a:pt x="392" y="148"/>
                  </a:lnTo>
                  <a:lnTo>
                    <a:pt x="420" y="151"/>
                  </a:lnTo>
                  <a:lnTo>
                    <a:pt x="419" y="165"/>
                  </a:lnTo>
                  <a:lnTo>
                    <a:pt x="419" y="165"/>
                  </a:lnTo>
                  <a:lnTo>
                    <a:pt x="391" y="160"/>
                  </a:lnTo>
                  <a:lnTo>
                    <a:pt x="391" y="160"/>
                  </a:lnTo>
                  <a:close/>
                  <a:moveTo>
                    <a:pt x="119" y="102"/>
                  </a:moveTo>
                  <a:lnTo>
                    <a:pt x="124" y="89"/>
                  </a:lnTo>
                  <a:lnTo>
                    <a:pt x="124" y="89"/>
                  </a:lnTo>
                  <a:lnTo>
                    <a:pt x="168" y="103"/>
                  </a:lnTo>
                  <a:lnTo>
                    <a:pt x="221" y="117"/>
                  </a:lnTo>
                  <a:lnTo>
                    <a:pt x="218" y="129"/>
                  </a:lnTo>
                  <a:lnTo>
                    <a:pt x="218" y="129"/>
                  </a:lnTo>
                  <a:lnTo>
                    <a:pt x="165" y="117"/>
                  </a:lnTo>
                  <a:lnTo>
                    <a:pt x="119" y="102"/>
                  </a:lnTo>
                  <a:lnTo>
                    <a:pt x="119" y="102"/>
                  </a:lnTo>
                  <a:close/>
                  <a:moveTo>
                    <a:pt x="0" y="3"/>
                  </a:moveTo>
                  <a:lnTo>
                    <a:pt x="0" y="3"/>
                  </a:lnTo>
                  <a:lnTo>
                    <a:pt x="0" y="0"/>
                  </a:lnTo>
                  <a:lnTo>
                    <a:pt x="11" y="1"/>
                  </a:lnTo>
                  <a:lnTo>
                    <a:pt x="11" y="3"/>
                  </a:lnTo>
                  <a:lnTo>
                    <a:pt x="11" y="3"/>
                  </a:lnTo>
                  <a:lnTo>
                    <a:pt x="12" y="14"/>
                  </a:lnTo>
                  <a:lnTo>
                    <a:pt x="17" y="23"/>
                  </a:lnTo>
                  <a:lnTo>
                    <a:pt x="25" y="34"/>
                  </a:lnTo>
                  <a:lnTo>
                    <a:pt x="36" y="44"/>
                  </a:lnTo>
                  <a:lnTo>
                    <a:pt x="28" y="55"/>
                  </a:lnTo>
                  <a:lnTo>
                    <a:pt x="28" y="55"/>
                  </a:lnTo>
                  <a:lnTo>
                    <a:pt x="16" y="43"/>
                  </a:lnTo>
                  <a:lnTo>
                    <a:pt x="6" y="29"/>
                  </a:lnTo>
                  <a:lnTo>
                    <a:pt x="2" y="17"/>
                  </a:lnTo>
                  <a:lnTo>
                    <a:pt x="0" y="3"/>
                  </a:lnTo>
                  <a:lnTo>
                    <a:pt x="0" y="3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73">
              <a:extLst>
                <a:ext uri="{FF2B5EF4-FFF2-40B4-BE49-F238E27FC236}">
                  <a16:creationId xmlns:a16="http://schemas.microsoft.com/office/drawing/2014/main" id="{DBC81117-A560-4B8E-B064-C183B323BDEA}"/>
                </a:ext>
              </a:extLst>
            </p:cNvPr>
            <p:cNvSpPr>
              <a:spLocks/>
            </p:cNvSpPr>
            <p:nvPr/>
          </p:nvSpPr>
          <p:spPr bwMode="auto">
            <a:xfrm>
              <a:off x="4010025" y="5848350"/>
              <a:ext cx="447675" cy="417512"/>
            </a:xfrm>
            <a:custGeom>
              <a:avLst/>
              <a:gdLst>
                <a:gd name="T0" fmla="*/ 35 w 282"/>
                <a:gd name="T1" fmla="*/ 263 h 263"/>
                <a:gd name="T2" fmla="*/ 35 w 282"/>
                <a:gd name="T3" fmla="*/ 263 h 263"/>
                <a:gd name="T4" fmla="*/ 282 w 282"/>
                <a:gd name="T5" fmla="*/ 38 h 263"/>
                <a:gd name="T6" fmla="*/ 245 w 282"/>
                <a:gd name="T7" fmla="*/ 0 h 263"/>
                <a:gd name="T8" fmla="*/ 245 w 282"/>
                <a:gd name="T9" fmla="*/ 0 h 263"/>
                <a:gd name="T10" fmla="*/ 0 w 282"/>
                <a:gd name="T11" fmla="*/ 224 h 263"/>
                <a:gd name="T12" fmla="*/ 35 w 282"/>
                <a:gd name="T13" fmla="*/ 263 h 2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2" h="263">
                  <a:moveTo>
                    <a:pt x="35" y="263"/>
                  </a:moveTo>
                  <a:lnTo>
                    <a:pt x="35" y="263"/>
                  </a:lnTo>
                  <a:lnTo>
                    <a:pt x="282" y="38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0" y="224"/>
                  </a:lnTo>
                  <a:lnTo>
                    <a:pt x="35" y="263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Freeform 74">
              <a:extLst>
                <a:ext uri="{FF2B5EF4-FFF2-40B4-BE49-F238E27FC236}">
                  <a16:creationId xmlns:a16="http://schemas.microsoft.com/office/drawing/2014/main" id="{5B56079C-C617-4BB7-B1A4-0001E1B105D5}"/>
                </a:ext>
              </a:extLst>
            </p:cNvPr>
            <p:cNvSpPr>
              <a:spLocks/>
            </p:cNvSpPr>
            <p:nvPr/>
          </p:nvSpPr>
          <p:spPr bwMode="auto">
            <a:xfrm>
              <a:off x="4710113" y="5205413"/>
              <a:ext cx="444500" cy="419100"/>
            </a:xfrm>
            <a:custGeom>
              <a:avLst/>
              <a:gdLst>
                <a:gd name="T0" fmla="*/ 36 w 280"/>
                <a:gd name="T1" fmla="*/ 264 h 264"/>
                <a:gd name="T2" fmla="*/ 36 w 280"/>
                <a:gd name="T3" fmla="*/ 264 h 264"/>
                <a:gd name="T4" fmla="*/ 280 w 280"/>
                <a:gd name="T5" fmla="*/ 38 h 264"/>
                <a:gd name="T6" fmla="*/ 245 w 280"/>
                <a:gd name="T7" fmla="*/ 0 h 264"/>
                <a:gd name="T8" fmla="*/ 245 w 280"/>
                <a:gd name="T9" fmla="*/ 0 h 264"/>
                <a:gd name="T10" fmla="*/ 0 w 280"/>
                <a:gd name="T11" fmla="*/ 225 h 264"/>
                <a:gd name="T12" fmla="*/ 36 w 280"/>
                <a:gd name="T13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80" h="264">
                  <a:moveTo>
                    <a:pt x="36" y="264"/>
                  </a:moveTo>
                  <a:lnTo>
                    <a:pt x="36" y="264"/>
                  </a:lnTo>
                  <a:lnTo>
                    <a:pt x="280" y="38"/>
                  </a:lnTo>
                  <a:lnTo>
                    <a:pt x="245" y="0"/>
                  </a:lnTo>
                  <a:lnTo>
                    <a:pt x="245" y="0"/>
                  </a:lnTo>
                  <a:lnTo>
                    <a:pt x="0" y="225"/>
                  </a:lnTo>
                  <a:lnTo>
                    <a:pt x="36" y="264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5">
              <a:extLst>
                <a:ext uri="{FF2B5EF4-FFF2-40B4-BE49-F238E27FC236}">
                  <a16:creationId xmlns:a16="http://schemas.microsoft.com/office/drawing/2014/main" id="{78D28CF5-87DA-4DE3-A803-D135B099B414}"/>
                </a:ext>
              </a:extLst>
            </p:cNvPr>
            <p:cNvSpPr>
              <a:spLocks/>
            </p:cNvSpPr>
            <p:nvPr/>
          </p:nvSpPr>
          <p:spPr bwMode="auto">
            <a:xfrm>
              <a:off x="5405438" y="4554538"/>
              <a:ext cx="442913" cy="423862"/>
            </a:xfrm>
            <a:custGeom>
              <a:avLst/>
              <a:gdLst>
                <a:gd name="T0" fmla="*/ 37 w 279"/>
                <a:gd name="T1" fmla="*/ 267 h 267"/>
                <a:gd name="T2" fmla="*/ 37 w 279"/>
                <a:gd name="T3" fmla="*/ 267 h 267"/>
                <a:gd name="T4" fmla="*/ 279 w 279"/>
                <a:gd name="T5" fmla="*/ 39 h 267"/>
                <a:gd name="T6" fmla="*/ 242 w 279"/>
                <a:gd name="T7" fmla="*/ 0 h 267"/>
                <a:gd name="T8" fmla="*/ 242 w 279"/>
                <a:gd name="T9" fmla="*/ 0 h 267"/>
                <a:gd name="T10" fmla="*/ 0 w 279"/>
                <a:gd name="T11" fmla="*/ 227 h 267"/>
                <a:gd name="T12" fmla="*/ 37 w 279"/>
                <a:gd name="T13" fmla="*/ 267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79" h="267">
                  <a:moveTo>
                    <a:pt x="37" y="267"/>
                  </a:moveTo>
                  <a:lnTo>
                    <a:pt x="37" y="267"/>
                  </a:lnTo>
                  <a:lnTo>
                    <a:pt x="279" y="39"/>
                  </a:lnTo>
                  <a:lnTo>
                    <a:pt x="242" y="0"/>
                  </a:lnTo>
                  <a:lnTo>
                    <a:pt x="242" y="0"/>
                  </a:lnTo>
                  <a:lnTo>
                    <a:pt x="0" y="227"/>
                  </a:lnTo>
                  <a:lnTo>
                    <a:pt x="37" y="267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6">
              <a:extLst>
                <a:ext uri="{FF2B5EF4-FFF2-40B4-BE49-F238E27FC236}">
                  <a16:creationId xmlns:a16="http://schemas.microsoft.com/office/drawing/2014/main" id="{D6CC84B1-3502-4E88-A3C6-8241B3B364C3}"/>
                </a:ext>
              </a:extLst>
            </p:cNvPr>
            <p:cNvSpPr>
              <a:spLocks/>
            </p:cNvSpPr>
            <p:nvPr/>
          </p:nvSpPr>
          <p:spPr bwMode="auto">
            <a:xfrm>
              <a:off x="3298825" y="6483350"/>
              <a:ext cx="452438" cy="368300"/>
            </a:xfrm>
            <a:custGeom>
              <a:avLst/>
              <a:gdLst>
                <a:gd name="T0" fmla="*/ 66 w 285"/>
                <a:gd name="T1" fmla="*/ 232 h 232"/>
                <a:gd name="T2" fmla="*/ 66 w 285"/>
                <a:gd name="T3" fmla="*/ 232 h 232"/>
                <a:gd name="T4" fmla="*/ 170 w 285"/>
                <a:gd name="T5" fmla="*/ 142 h 232"/>
                <a:gd name="T6" fmla="*/ 285 w 285"/>
                <a:gd name="T7" fmla="*/ 40 h 232"/>
                <a:gd name="T8" fmla="*/ 250 w 285"/>
                <a:gd name="T9" fmla="*/ 0 h 232"/>
                <a:gd name="T10" fmla="*/ 250 w 285"/>
                <a:gd name="T11" fmla="*/ 0 h 232"/>
                <a:gd name="T12" fmla="*/ 116 w 285"/>
                <a:gd name="T13" fmla="*/ 119 h 232"/>
                <a:gd name="T14" fmla="*/ 0 w 285"/>
                <a:gd name="T15" fmla="*/ 218 h 232"/>
                <a:gd name="T16" fmla="*/ 12 w 285"/>
                <a:gd name="T17" fmla="*/ 232 h 232"/>
                <a:gd name="T18" fmla="*/ 66 w 285"/>
                <a:gd name="T19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85" h="232">
                  <a:moveTo>
                    <a:pt x="66" y="232"/>
                  </a:moveTo>
                  <a:lnTo>
                    <a:pt x="66" y="232"/>
                  </a:lnTo>
                  <a:lnTo>
                    <a:pt x="170" y="142"/>
                  </a:lnTo>
                  <a:lnTo>
                    <a:pt x="285" y="40"/>
                  </a:lnTo>
                  <a:lnTo>
                    <a:pt x="250" y="0"/>
                  </a:lnTo>
                  <a:lnTo>
                    <a:pt x="250" y="0"/>
                  </a:lnTo>
                  <a:lnTo>
                    <a:pt x="116" y="119"/>
                  </a:lnTo>
                  <a:lnTo>
                    <a:pt x="0" y="218"/>
                  </a:lnTo>
                  <a:lnTo>
                    <a:pt x="12" y="232"/>
                  </a:lnTo>
                  <a:lnTo>
                    <a:pt x="66" y="232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7">
              <a:extLst>
                <a:ext uri="{FF2B5EF4-FFF2-40B4-BE49-F238E27FC236}">
                  <a16:creationId xmlns:a16="http://schemas.microsoft.com/office/drawing/2014/main" id="{FB887172-2994-4548-B042-D0851D6E0AB8}"/>
                </a:ext>
              </a:extLst>
            </p:cNvPr>
            <p:cNvSpPr>
              <a:spLocks/>
            </p:cNvSpPr>
            <p:nvPr/>
          </p:nvSpPr>
          <p:spPr bwMode="auto">
            <a:xfrm>
              <a:off x="6072188" y="3898900"/>
              <a:ext cx="450850" cy="457200"/>
            </a:xfrm>
            <a:custGeom>
              <a:avLst/>
              <a:gdLst>
                <a:gd name="T0" fmla="*/ 43 w 284"/>
                <a:gd name="T1" fmla="*/ 288 h 288"/>
                <a:gd name="T2" fmla="*/ 43 w 284"/>
                <a:gd name="T3" fmla="*/ 288 h 288"/>
                <a:gd name="T4" fmla="*/ 108 w 284"/>
                <a:gd name="T5" fmla="*/ 227 h 288"/>
                <a:gd name="T6" fmla="*/ 139 w 284"/>
                <a:gd name="T7" fmla="*/ 198 h 288"/>
                <a:gd name="T8" fmla="*/ 170 w 284"/>
                <a:gd name="T9" fmla="*/ 166 h 288"/>
                <a:gd name="T10" fmla="*/ 199 w 284"/>
                <a:gd name="T11" fmla="*/ 133 h 288"/>
                <a:gd name="T12" fmla="*/ 228 w 284"/>
                <a:gd name="T13" fmla="*/ 101 h 288"/>
                <a:gd name="T14" fmla="*/ 256 w 284"/>
                <a:gd name="T15" fmla="*/ 67 h 288"/>
                <a:gd name="T16" fmla="*/ 284 w 284"/>
                <a:gd name="T17" fmla="*/ 31 h 288"/>
                <a:gd name="T18" fmla="*/ 284 w 284"/>
                <a:gd name="T19" fmla="*/ 31 h 288"/>
                <a:gd name="T20" fmla="*/ 239 w 284"/>
                <a:gd name="T21" fmla="*/ 0 h 288"/>
                <a:gd name="T22" fmla="*/ 239 w 284"/>
                <a:gd name="T23" fmla="*/ 0 h 288"/>
                <a:gd name="T24" fmla="*/ 213 w 284"/>
                <a:gd name="T25" fmla="*/ 34 h 288"/>
                <a:gd name="T26" fmla="*/ 185 w 284"/>
                <a:gd name="T27" fmla="*/ 68 h 288"/>
                <a:gd name="T28" fmla="*/ 156 w 284"/>
                <a:gd name="T29" fmla="*/ 101 h 288"/>
                <a:gd name="T30" fmla="*/ 126 w 284"/>
                <a:gd name="T31" fmla="*/ 132 h 288"/>
                <a:gd name="T32" fmla="*/ 96 w 284"/>
                <a:gd name="T33" fmla="*/ 163 h 288"/>
                <a:gd name="T34" fmla="*/ 65 w 284"/>
                <a:gd name="T35" fmla="*/ 192 h 288"/>
                <a:gd name="T36" fmla="*/ 0 w 284"/>
                <a:gd name="T37" fmla="*/ 251 h 288"/>
                <a:gd name="T38" fmla="*/ 0 w 284"/>
                <a:gd name="T39" fmla="*/ 251 h 288"/>
                <a:gd name="T40" fmla="*/ 43 w 284"/>
                <a:gd name="T41" fmla="*/ 288 h 288"/>
                <a:gd name="T42" fmla="*/ 43 w 284"/>
                <a:gd name="T43" fmla="*/ 288 h 2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84" h="288">
                  <a:moveTo>
                    <a:pt x="43" y="288"/>
                  </a:moveTo>
                  <a:lnTo>
                    <a:pt x="43" y="288"/>
                  </a:lnTo>
                  <a:lnTo>
                    <a:pt x="108" y="227"/>
                  </a:lnTo>
                  <a:lnTo>
                    <a:pt x="139" y="198"/>
                  </a:lnTo>
                  <a:lnTo>
                    <a:pt x="170" y="166"/>
                  </a:lnTo>
                  <a:lnTo>
                    <a:pt x="199" y="133"/>
                  </a:lnTo>
                  <a:lnTo>
                    <a:pt x="228" y="101"/>
                  </a:lnTo>
                  <a:lnTo>
                    <a:pt x="256" y="67"/>
                  </a:lnTo>
                  <a:lnTo>
                    <a:pt x="284" y="31"/>
                  </a:lnTo>
                  <a:lnTo>
                    <a:pt x="284" y="31"/>
                  </a:lnTo>
                  <a:lnTo>
                    <a:pt x="239" y="0"/>
                  </a:lnTo>
                  <a:lnTo>
                    <a:pt x="239" y="0"/>
                  </a:lnTo>
                  <a:lnTo>
                    <a:pt x="213" y="34"/>
                  </a:lnTo>
                  <a:lnTo>
                    <a:pt x="185" y="68"/>
                  </a:lnTo>
                  <a:lnTo>
                    <a:pt x="156" y="101"/>
                  </a:lnTo>
                  <a:lnTo>
                    <a:pt x="126" y="132"/>
                  </a:lnTo>
                  <a:lnTo>
                    <a:pt x="96" y="163"/>
                  </a:lnTo>
                  <a:lnTo>
                    <a:pt x="65" y="192"/>
                  </a:lnTo>
                  <a:lnTo>
                    <a:pt x="0" y="251"/>
                  </a:lnTo>
                  <a:lnTo>
                    <a:pt x="0" y="251"/>
                  </a:lnTo>
                  <a:lnTo>
                    <a:pt x="43" y="288"/>
                  </a:lnTo>
                  <a:lnTo>
                    <a:pt x="43" y="288"/>
                  </a:lnTo>
                  <a:close/>
                </a:path>
              </a:pathLst>
            </a:custGeom>
            <a:solidFill>
              <a:srgbClr val="C5CC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78">
              <a:extLst>
                <a:ext uri="{FF2B5EF4-FFF2-40B4-BE49-F238E27FC236}">
                  <a16:creationId xmlns:a16="http://schemas.microsoft.com/office/drawing/2014/main" id="{1912EFCA-0734-4D2F-9BC2-2A009784387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57675" y="1538288"/>
              <a:ext cx="3255963" cy="5313362"/>
            </a:xfrm>
            <a:custGeom>
              <a:avLst/>
              <a:gdLst>
                <a:gd name="T0" fmla="*/ 361 w 2051"/>
                <a:gd name="T1" fmla="*/ 124 h 3347"/>
                <a:gd name="T2" fmla="*/ 631 w 2051"/>
                <a:gd name="T3" fmla="*/ 159 h 3347"/>
                <a:gd name="T4" fmla="*/ 662 w 2051"/>
                <a:gd name="T5" fmla="*/ 175 h 3347"/>
                <a:gd name="T6" fmla="*/ 614 w 2051"/>
                <a:gd name="T7" fmla="*/ 198 h 3347"/>
                <a:gd name="T8" fmla="*/ 347 w 2051"/>
                <a:gd name="T9" fmla="*/ 261 h 3347"/>
                <a:gd name="T10" fmla="*/ 102 w 2051"/>
                <a:gd name="T11" fmla="*/ 332 h 3347"/>
                <a:gd name="T12" fmla="*/ 58 w 2051"/>
                <a:gd name="T13" fmla="*/ 380 h 3347"/>
                <a:gd name="T14" fmla="*/ 78 w 2051"/>
                <a:gd name="T15" fmla="*/ 424 h 3347"/>
                <a:gd name="T16" fmla="*/ 270 w 2051"/>
                <a:gd name="T17" fmla="*/ 481 h 3347"/>
                <a:gd name="T18" fmla="*/ 814 w 2051"/>
                <a:gd name="T19" fmla="*/ 570 h 3347"/>
                <a:gd name="T20" fmla="*/ 1334 w 2051"/>
                <a:gd name="T21" fmla="*/ 694 h 3347"/>
                <a:gd name="T22" fmla="*/ 1609 w 2051"/>
                <a:gd name="T23" fmla="*/ 802 h 3347"/>
                <a:gd name="T24" fmla="*/ 1776 w 2051"/>
                <a:gd name="T25" fmla="*/ 906 h 3347"/>
                <a:gd name="T26" fmla="*/ 1938 w 2051"/>
                <a:gd name="T27" fmla="*/ 1085 h 3347"/>
                <a:gd name="T28" fmla="*/ 1982 w 2051"/>
                <a:gd name="T29" fmla="*/ 1184 h 3347"/>
                <a:gd name="T30" fmla="*/ 1999 w 2051"/>
                <a:gd name="T31" fmla="*/ 1294 h 3347"/>
                <a:gd name="T32" fmla="*/ 1969 w 2051"/>
                <a:gd name="T33" fmla="*/ 1438 h 3347"/>
                <a:gd name="T34" fmla="*/ 1866 w 2051"/>
                <a:gd name="T35" fmla="*/ 1603 h 3347"/>
                <a:gd name="T36" fmla="*/ 1463 w 2051"/>
                <a:gd name="T37" fmla="*/ 2081 h 3347"/>
                <a:gd name="T38" fmla="*/ 650 w 2051"/>
                <a:gd name="T39" fmla="*/ 2917 h 3347"/>
                <a:gd name="T40" fmla="*/ 196 w 2051"/>
                <a:gd name="T41" fmla="*/ 3347 h 3347"/>
                <a:gd name="T42" fmla="*/ 783 w 2051"/>
                <a:gd name="T43" fmla="*/ 2908 h 3347"/>
                <a:gd name="T44" fmla="*/ 1469 w 2051"/>
                <a:gd name="T45" fmla="*/ 2169 h 3347"/>
                <a:gd name="T46" fmla="*/ 1909 w 2051"/>
                <a:gd name="T47" fmla="*/ 1642 h 3347"/>
                <a:gd name="T48" fmla="*/ 2009 w 2051"/>
                <a:gd name="T49" fmla="*/ 1484 h 3347"/>
                <a:gd name="T50" fmla="*/ 2048 w 2051"/>
                <a:gd name="T51" fmla="*/ 1336 h 3347"/>
                <a:gd name="T52" fmla="*/ 2042 w 2051"/>
                <a:gd name="T53" fmla="*/ 1212 h 3347"/>
                <a:gd name="T54" fmla="*/ 1992 w 2051"/>
                <a:gd name="T55" fmla="*/ 1082 h 3347"/>
                <a:gd name="T56" fmla="*/ 1870 w 2051"/>
                <a:gd name="T57" fmla="*/ 926 h 3347"/>
                <a:gd name="T58" fmla="*/ 1700 w 2051"/>
                <a:gd name="T59" fmla="*/ 802 h 3347"/>
                <a:gd name="T60" fmla="*/ 1446 w 2051"/>
                <a:gd name="T61" fmla="*/ 691 h 3347"/>
                <a:gd name="T62" fmla="*/ 936 w 2051"/>
                <a:gd name="T63" fmla="*/ 564 h 3347"/>
                <a:gd name="T64" fmla="*/ 329 w 2051"/>
                <a:gd name="T65" fmla="*/ 472 h 3347"/>
                <a:gd name="T66" fmla="*/ 95 w 2051"/>
                <a:gd name="T67" fmla="*/ 417 h 3347"/>
                <a:gd name="T68" fmla="*/ 71 w 2051"/>
                <a:gd name="T69" fmla="*/ 388 h 3347"/>
                <a:gd name="T70" fmla="*/ 95 w 2051"/>
                <a:gd name="T71" fmla="*/ 351 h 3347"/>
                <a:gd name="T72" fmla="*/ 295 w 2051"/>
                <a:gd name="T73" fmla="*/ 281 h 3347"/>
                <a:gd name="T74" fmla="*/ 616 w 2051"/>
                <a:gd name="T75" fmla="*/ 203 h 3347"/>
                <a:gd name="T76" fmla="*/ 665 w 2051"/>
                <a:gd name="T77" fmla="*/ 178 h 3347"/>
                <a:gd name="T78" fmla="*/ 648 w 2051"/>
                <a:gd name="T79" fmla="*/ 161 h 3347"/>
                <a:gd name="T80" fmla="*/ 479 w 2051"/>
                <a:gd name="T81" fmla="*/ 133 h 3347"/>
                <a:gd name="T82" fmla="*/ 94 w 2051"/>
                <a:gd name="T83" fmla="*/ 100 h 3347"/>
                <a:gd name="T84" fmla="*/ 1 w 2051"/>
                <a:gd name="T85" fmla="*/ 83 h 3347"/>
                <a:gd name="T86" fmla="*/ 26 w 2051"/>
                <a:gd name="T87" fmla="*/ 68 h 3347"/>
                <a:gd name="T88" fmla="*/ 199 w 2051"/>
                <a:gd name="T89" fmla="*/ 43 h 3347"/>
                <a:gd name="T90" fmla="*/ 284 w 2051"/>
                <a:gd name="T91" fmla="*/ 37 h 3347"/>
                <a:gd name="T92" fmla="*/ 327 w 2051"/>
                <a:gd name="T93" fmla="*/ 23 h 3347"/>
                <a:gd name="T94" fmla="*/ 281 w 2051"/>
                <a:gd name="T95" fmla="*/ 9 h 3347"/>
                <a:gd name="T96" fmla="*/ 202 w 2051"/>
                <a:gd name="T97" fmla="*/ 2 h 3347"/>
                <a:gd name="T98" fmla="*/ 177 w 2051"/>
                <a:gd name="T99" fmla="*/ 0 h 3347"/>
                <a:gd name="T100" fmla="*/ 281 w 2051"/>
                <a:gd name="T101" fmla="*/ 9 h 3347"/>
                <a:gd name="T102" fmla="*/ 327 w 2051"/>
                <a:gd name="T103" fmla="*/ 22 h 3347"/>
                <a:gd name="T104" fmla="*/ 299 w 2051"/>
                <a:gd name="T105" fmla="*/ 34 h 3347"/>
                <a:gd name="T106" fmla="*/ 199 w 2051"/>
                <a:gd name="T107" fmla="*/ 43 h 3347"/>
                <a:gd name="T108" fmla="*/ 26 w 2051"/>
                <a:gd name="T109" fmla="*/ 68 h 3347"/>
                <a:gd name="T110" fmla="*/ 0 w 2051"/>
                <a:gd name="T111" fmla="*/ 83 h 3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051" h="3347">
                  <a:moveTo>
                    <a:pt x="44" y="97"/>
                  </a:moveTo>
                  <a:lnTo>
                    <a:pt x="44" y="97"/>
                  </a:lnTo>
                  <a:lnTo>
                    <a:pt x="143" y="105"/>
                  </a:lnTo>
                  <a:lnTo>
                    <a:pt x="143" y="105"/>
                  </a:lnTo>
                  <a:lnTo>
                    <a:pt x="248" y="114"/>
                  </a:lnTo>
                  <a:lnTo>
                    <a:pt x="361" y="124"/>
                  </a:lnTo>
                  <a:lnTo>
                    <a:pt x="361" y="124"/>
                  </a:lnTo>
                  <a:lnTo>
                    <a:pt x="475" y="134"/>
                  </a:lnTo>
                  <a:lnTo>
                    <a:pt x="537" y="142"/>
                  </a:lnTo>
                  <a:lnTo>
                    <a:pt x="601" y="152"/>
                  </a:lnTo>
                  <a:lnTo>
                    <a:pt x="601" y="152"/>
                  </a:lnTo>
                  <a:lnTo>
                    <a:pt x="631" y="159"/>
                  </a:lnTo>
                  <a:lnTo>
                    <a:pt x="647" y="164"/>
                  </a:lnTo>
                  <a:lnTo>
                    <a:pt x="653" y="167"/>
                  </a:lnTo>
                  <a:lnTo>
                    <a:pt x="659" y="170"/>
                  </a:lnTo>
                  <a:lnTo>
                    <a:pt x="659" y="170"/>
                  </a:lnTo>
                  <a:lnTo>
                    <a:pt x="662" y="172"/>
                  </a:lnTo>
                  <a:lnTo>
                    <a:pt x="662" y="175"/>
                  </a:lnTo>
                  <a:lnTo>
                    <a:pt x="662" y="176"/>
                  </a:lnTo>
                  <a:lnTo>
                    <a:pt x="659" y="179"/>
                  </a:lnTo>
                  <a:lnTo>
                    <a:pt x="659" y="179"/>
                  </a:lnTo>
                  <a:lnTo>
                    <a:pt x="650" y="186"/>
                  </a:lnTo>
                  <a:lnTo>
                    <a:pt x="638" y="190"/>
                  </a:lnTo>
                  <a:lnTo>
                    <a:pt x="614" y="198"/>
                  </a:lnTo>
                  <a:lnTo>
                    <a:pt x="614" y="198"/>
                  </a:lnTo>
                  <a:lnTo>
                    <a:pt x="584" y="209"/>
                  </a:lnTo>
                  <a:lnTo>
                    <a:pt x="551" y="216"/>
                  </a:lnTo>
                  <a:lnTo>
                    <a:pt x="486" y="232"/>
                  </a:lnTo>
                  <a:lnTo>
                    <a:pt x="486" y="232"/>
                  </a:lnTo>
                  <a:lnTo>
                    <a:pt x="347" y="261"/>
                  </a:lnTo>
                  <a:lnTo>
                    <a:pt x="285" y="275"/>
                  </a:lnTo>
                  <a:lnTo>
                    <a:pt x="230" y="288"/>
                  </a:lnTo>
                  <a:lnTo>
                    <a:pt x="179" y="301"/>
                  </a:lnTo>
                  <a:lnTo>
                    <a:pt x="136" y="317"/>
                  </a:lnTo>
                  <a:lnTo>
                    <a:pt x="117" y="325"/>
                  </a:lnTo>
                  <a:lnTo>
                    <a:pt x="102" y="332"/>
                  </a:lnTo>
                  <a:lnTo>
                    <a:pt x="86" y="342"/>
                  </a:lnTo>
                  <a:lnTo>
                    <a:pt x="75" y="351"/>
                  </a:lnTo>
                  <a:lnTo>
                    <a:pt x="75" y="351"/>
                  </a:lnTo>
                  <a:lnTo>
                    <a:pt x="66" y="360"/>
                  </a:lnTo>
                  <a:lnTo>
                    <a:pt x="60" y="369"/>
                  </a:lnTo>
                  <a:lnTo>
                    <a:pt x="58" y="380"/>
                  </a:lnTo>
                  <a:lnTo>
                    <a:pt x="57" y="390"/>
                  </a:lnTo>
                  <a:lnTo>
                    <a:pt x="60" y="399"/>
                  </a:lnTo>
                  <a:lnTo>
                    <a:pt x="63" y="408"/>
                  </a:lnTo>
                  <a:lnTo>
                    <a:pt x="69" y="417"/>
                  </a:lnTo>
                  <a:lnTo>
                    <a:pt x="78" y="424"/>
                  </a:lnTo>
                  <a:lnTo>
                    <a:pt x="78" y="424"/>
                  </a:lnTo>
                  <a:lnTo>
                    <a:pt x="89" y="430"/>
                  </a:lnTo>
                  <a:lnTo>
                    <a:pt x="102" y="436"/>
                  </a:lnTo>
                  <a:lnTo>
                    <a:pt x="133" y="448"/>
                  </a:lnTo>
                  <a:lnTo>
                    <a:pt x="171" y="459"/>
                  </a:lnTo>
                  <a:lnTo>
                    <a:pt x="217" y="470"/>
                  </a:lnTo>
                  <a:lnTo>
                    <a:pt x="270" y="481"/>
                  </a:lnTo>
                  <a:lnTo>
                    <a:pt x="327" y="490"/>
                  </a:lnTo>
                  <a:lnTo>
                    <a:pt x="455" y="512"/>
                  </a:lnTo>
                  <a:lnTo>
                    <a:pt x="455" y="512"/>
                  </a:lnTo>
                  <a:lnTo>
                    <a:pt x="582" y="532"/>
                  </a:lnTo>
                  <a:lnTo>
                    <a:pt x="732" y="557"/>
                  </a:lnTo>
                  <a:lnTo>
                    <a:pt x="814" y="570"/>
                  </a:lnTo>
                  <a:lnTo>
                    <a:pt x="899" y="587"/>
                  </a:lnTo>
                  <a:lnTo>
                    <a:pt x="985" y="604"/>
                  </a:lnTo>
                  <a:lnTo>
                    <a:pt x="1073" y="625"/>
                  </a:lnTo>
                  <a:lnTo>
                    <a:pt x="1161" y="646"/>
                  </a:lnTo>
                  <a:lnTo>
                    <a:pt x="1249" y="669"/>
                  </a:lnTo>
                  <a:lnTo>
                    <a:pt x="1334" y="694"/>
                  </a:lnTo>
                  <a:lnTo>
                    <a:pt x="1418" y="722"/>
                  </a:lnTo>
                  <a:lnTo>
                    <a:pt x="1459" y="737"/>
                  </a:lnTo>
                  <a:lnTo>
                    <a:pt x="1498" y="753"/>
                  </a:lnTo>
                  <a:lnTo>
                    <a:pt x="1537" y="768"/>
                  </a:lnTo>
                  <a:lnTo>
                    <a:pt x="1574" y="785"/>
                  </a:lnTo>
                  <a:lnTo>
                    <a:pt x="1609" y="802"/>
                  </a:lnTo>
                  <a:lnTo>
                    <a:pt x="1645" y="821"/>
                  </a:lnTo>
                  <a:lnTo>
                    <a:pt x="1677" y="839"/>
                  </a:lnTo>
                  <a:lnTo>
                    <a:pt x="1708" y="858"/>
                  </a:lnTo>
                  <a:lnTo>
                    <a:pt x="1708" y="858"/>
                  </a:lnTo>
                  <a:lnTo>
                    <a:pt x="1742" y="881"/>
                  </a:lnTo>
                  <a:lnTo>
                    <a:pt x="1776" y="906"/>
                  </a:lnTo>
                  <a:lnTo>
                    <a:pt x="1807" y="931"/>
                  </a:lnTo>
                  <a:lnTo>
                    <a:pt x="1836" y="958"/>
                  </a:lnTo>
                  <a:lnTo>
                    <a:pt x="1866" y="988"/>
                  </a:lnTo>
                  <a:lnTo>
                    <a:pt x="1892" y="1019"/>
                  </a:lnTo>
                  <a:lnTo>
                    <a:pt x="1915" y="1051"/>
                  </a:lnTo>
                  <a:lnTo>
                    <a:pt x="1938" y="1085"/>
                  </a:lnTo>
                  <a:lnTo>
                    <a:pt x="1938" y="1085"/>
                  </a:lnTo>
                  <a:lnTo>
                    <a:pt x="1949" y="1105"/>
                  </a:lnTo>
                  <a:lnTo>
                    <a:pt x="1958" y="1125"/>
                  </a:lnTo>
                  <a:lnTo>
                    <a:pt x="1968" y="1146"/>
                  </a:lnTo>
                  <a:lnTo>
                    <a:pt x="1975" y="1164"/>
                  </a:lnTo>
                  <a:lnTo>
                    <a:pt x="1982" y="1184"/>
                  </a:lnTo>
                  <a:lnTo>
                    <a:pt x="1988" y="1203"/>
                  </a:lnTo>
                  <a:lnTo>
                    <a:pt x="1992" y="1221"/>
                  </a:lnTo>
                  <a:lnTo>
                    <a:pt x="1995" y="1240"/>
                  </a:lnTo>
                  <a:lnTo>
                    <a:pt x="1997" y="1258"/>
                  </a:lnTo>
                  <a:lnTo>
                    <a:pt x="1999" y="1277"/>
                  </a:lnTo>
                  <a:lnTo>
                    <a:pt x="1999" y="1294"/>
                  </a:lnTo>
                  <a:lnTo>
                    <a:pt x="1997" y="1313"/>
                  </a:lnTo>
                  <a:lnTo>
                    <a:pt x="1992" y="1350"/>
                  </a:lnTo>
                  <a:lnTo>
                    <a:pt x="1985" y="1385"/>
                  </a:lnTo>
                  <a:lnTo>
                    <a:pt x="1985" y="1385"/>
                  </a:lnTo>
                  <a:lnTo>
                    <a:pt x="1975" y="1421"/>
                  </a:lnTo>
                  <a:lnTo>
                    <a:pt x="1969" y="1438"/>
                  </a:lnTo>
                  <a:lnTo>
                    <a:pt x="1962" y="1456"/>
                  </a:lnTo>
                  <a:lnTo>
                    <a:pt x="1952" y="1475"/>
                  </a:lnTo>
                  <a:lnTo>
                    <a:pt x="1941" y="1495"/>
                  </a:lnTo>
                  <a:lnTo>
                    <a:pt x="1928" y="1518"/>
                  </a:lnTo>
                  <a:lnTo>
                    <a:pt x="1911" y="1543"/>
                  </a:lnTo>
                  <a:lnTo>
                    <a:pt x="1866" y="1603"/>
                  </a:lnTo>
                  <a:lnTo>
                    <a:pt x="1805" y="1679"/>
                  </a:lnTo>
                  <a:lnTo>
                    <a:pt x="1725" y="1778"/>
                  </a:lnTo>
                  <a:lnTo>
                    <a:pt x="1622" y="1900"/>
                  </a:lnTo>
                  <a:lnTo>
                    <a:pt x="1622" y="1900"/>
                  </a:lnTo>
                  <a:lnTo>
                    <a:pt x="1541" y="1991"/>
                  </a:lnTo>
                  <a:lnTo>
                    <a:pt x="1463" y="2081"/>
                  </a:lnTo>
                  <a:lnTo>
                    <a:pt x="1359" y="2192"/>
                  </a:lnTo>
                  <a:lnTo>
                    <a:pt x="1212" y="2345"/>
                  </a:lnTo>
                  <a:lnTo>
                    <a:pt x="1212" y="2345"/>
                  </a:lnTo>
                  <a:lnTo>
                    <a:pt x="882" y="2684"/>
                  </a:lnTo>
                  <a:lnTo>
                    <a:pt x="757" y="2811"/>
                  </a:lnTo>
                  <a:lnTo>
                    <a:pt x="650" y="2917"/>
                  </a:lnTo>
                  <a:lnTo>
                    <a:pt x="554" y="3012"/>
                  </a:lnTo>
                  <a:lnTo>
                    <a:pt x="460" y="3103"/>
                  </a:lnTo>
                  <a:lnTo>
                    <a:pt x="361" y="3194"/>
                  </a:lnTo>
                  <a:lnTo>
                    <a:pt x="250" y="3296"/>
                  </a:lnTo>
                  <a:lnTo>
                    <a:pt x="250" y="3296"/>
                  </a:lnTo>
                  <a:lnTo>
                    <a:pt x="196" y="3347"/>
                  </a:lnTo>
                  <a:lnTo>
                    <a:pt x="333" y="3347"/>
                  </a:lnTo>
                  <a:lnTo>
                    <a:pt x="333" y="3347"/>
                  </a:lnTo>
                  <a:lnTo>
                    <a:pt x="465" y="3222"/>
                  </a:lnTo>
                  <a:lnTo>
                    <a:pt x="580" y="3112"/>
                  </a:lnTo>
                  <a:lnTo>
                    <a:pt x="684" y="3008"/>
                  </a:lnTo>
                  <a:lnTo>
                    <a:pt x="783" y="2908"/>
                  </a:lnTo>
                  <a:lnTo>
                    <a:pt x="885" y="2801"/>
                  </a:lnTo>
                  <a:lnTo>
                    <a:pt x="993" y="2684"/>
                  </a:lnTo>
                  <a:lnTo>
                    <a:pt x="1263" y="2393"/>
                  </a:lnTo>
                  <a:lnTo>
                    <a:pt x="1263" y="2393"/>
                  </a:lnTo>
                  <a:lnTo>
                    <a:pt x="1373" y="2274"/>
                  </a:lnTo>
                  <a:lnTo>
                    <a:pt x="1469" y="2169"/>
                  </a:lnTo>
                  <a:lnTo>
                    <a:pt x="1561" y="2062"/>
                  </a:lnTo>
                  <a:lnTo>
                    <a:pt x="1666" y="1939"/>
                  </a:lnTo>
                  <a:lnTo>
                    <a:pt x="1666" y="1939"/>
                  </a:lnTo>
                  <a:lnTo>
                    <a:pt x="1768" y="1818"/>
                  </a:lnTo>
                  <a:lnTo>
                    <a:pt x="1849" y="1719"/>
                  </a:lnTo>
                  <a:lnTo>
                    <a:pt x="1909" y="1642"/>
                  </a:lnTo>
                  <a:lnTo>
                    <a:pt x="1934" y="1609"/>
                  </a:lnTo>
                  <a:lnTo>
                    <a:pt x="1955" y="1580"/>
                  </a:lnTo>
                  <a:lnTo>
                    <a:pt x="1972" y="1552"/>
                  </a:lnTo>
                  <a:lnTo>
                    <a:pt x="1986" y="1527"/>
                  </a:lnTo>
                  <a:lnTo>
                    <a:pt x="1999" y="1506"/>
                  </a:lnTo>
                  <a:lnTo>
                    <a:pt x="2009" y="1484"/>
                  </a:lnTo>
                  <a:lnTo>
                    <a:pt x="2019" y="1462"/>
                  </a:lnTo>
                  <a:lnTo>
                    <a:pt x="2025" y="1442"/>
                  </a:lnTo>
                  <a:lnTo>
                    <a:pt x="2037" y="1399"/>
                  </a:lnTo>
                  <a:lnTo>
                    <a:pt x="2037" y="1399"/>
                  </a:lnTo>
                  <a:lnTo>
                    <a:pt x="2045" y="1357"/>
                  </a:lnTo>
                  <a:lnTo>
                    <a:pt x="2048" y="1336"/>
                  </a:lnTo>
                  <a:lnTo>
                    <a:pt x="2050" y="1316"/>
                  </a:lnTo>
                  <a:lnTo>
                    <a:pt x="2051" y="1296"/>
                  </a:lnTo>
                  <a:lnTo>
                    <a:pt x="2050" y="1274"/>
                  </a:lnTo>
                  <a:lnTo>
                    <a:pt x="2048" y="1254"/>
                  </a:lnTo>
                  <a:lnTo>
                    <a:pt x="2046" y="1232"/>
                  </a:lnTo>
                  <a:lnTo>
                    <a:pt x="2042" y="1212"/>
                  </a:lnTo>
                  <a:lnTo>
                    <a:pt x="2037" y="1190"/>
                  </a:lnTo>
                  <a:lnTo>
                    <a:pt x="2031" y="1169"/>
                  </a:lnTo>
                  <a:lnTo>
                    <a:pt x="2023" y="1147"/>
                  </a:lnTo>
                  <a:lnTo>
                    <a:pt x="2014" y="1125"/>
                  </a:lnTo>
                  <a:lnTo>
                    <a:pt x="2003" y="1104"/>
                  </a:lnTo>
                  <a:lnTo>
                    <a:pt x="1992" y="1082"/>
                  </a:lnTo>
                  <a:lnTo>
                    <a:pt x="1980" y="1061"/>
                  </a:lnTo>
                  <a:lnTo>
                    <a:pt x="1980" y="1061"/>
                  </a:lnTo>
                  <a:lnTo>
                    <a:pt x="1955" y="1023"/>
                  </a:lnTo>
                  <a:lnTo>
                    <a:pt x="1929" y="989"/>
                  </a:lnTo>
                  <a:lnTo>
                    <a:pt x="1901" y="957"/>
                  </a:lnTo>
                  <a:lnTo>
                    <a:pt x="1870" y="926"/>
                  </a:lnTo>
                  <a:lnTo>
                    <a:pt x="1838" y="898"/>
                  </a:lnTo>
                  <a:lnTo>
                    <a:pt x="1804" y="870"/>
                  </a:lnTo>
                  <a:lnTo>
                    <a:pt x="1768" y="846"/>
                  </a:lnTo>
                  <a:lnTo>
                    <a:pt x="1731" y="822"/>
                  </a:lnTo>
                  <a:lnTo>
                    <a:pt x="1731" y="822"/>
                  </a:lnTo>
                  <a:lnTo>
                    <a:pt x="1700" y="802"/>
                  </a:lnTo>
                  <a:lnTo>
                    <a:pt x="1668" y="785"/>
                  </a:lnTo>
                  <a:lnTo>
                    <a:pt x="1632" y="768"/>
                  </a:lnTo>
                  <a:lnTo>
                    <a:pt x="1598" y="751"/>
                  </a:lnTo>
                  <a:lnTo>
                    <a:pt x="1561" y="736"/>
                  </a:lnTo>
                  <a:lnTo>
                    <a:pt x="1524" y="720"/>
                  </a:lnTo>
                  <a:lnTo>
                    <a:pt x="1446" y="691"/>
                  </a:lnTo>
                  <a:lnTo>
                    <a:pt x="1365" y="665"/>
                  </a:lnTo>
                  <a:lnTo>
                    <a:pt x="1282" y="642"/>
                  </a:lnTo>
                  <a:lnTo>
                    <a:pt x="1195" y="620"/>
                  </a:lnTo>
                  <a:lnTo>
                    <a:pt x="1109" y="600"/>
                  </a:lnTo>
                  <a:lnTo>
                    <a:pt x="1022" y="581"/>
                  </a:lnTo>
                  <a:lnTo>
                    <a:pt x="936" y="564"/>
                  </a:lnTo>
                  <a:lnTo>
                    <a:pt x="849" y="550"/>
                  </a:lnTo>
                  <a:lnTo>
                    <a:pt x="766" y="536"/>
                  </a:lnTo>
                  <a:lnTo>
                    <a:pt x="604" y="512"/>
                  </a:lnTo>
                  <a:lnTo>
                    <a:pt x="458" y="492"/>
                  </a:lnTo>
                  <a:lnTo>
                    <a:pt x="458" y="492"/>
                  </a:lnTo>
                  <a:lnTo>
                    <a:pt x="329" y="472"/>
                  </a:lnTo>
                  <a:lnTo>
                    <a:pt x="272" y="462"/>
                  </a:lnTo>
                  <a:lnTo>
                    <a:pt x="221" y="453"/>
                  </a:lnTo>
                  <a:lnTo>
                    <a:pt x="176" y="444"/>
                  </a:lnTo>
                  <a:lnTo>
                    <a:pt x="137" y="434"/>
                  </a:lnTo>
                  <a:lnTo>
                    <a:pt x="108" y="424"/>
                  </a:lnTo>
                  <a:lnTo>
                    <a:pt x="95" y="417"/>
                  </a:lnTo>
                  <a:lnTo>
                    <a:pt x="86" y="413"/>
                  </a:lnTo>
                  <a:lnTo>
                    <a:pt x="86" y="413"/>
                  </a:lnTo>
                  <a:lnTo>
                    <a:pt x="80" y="407"/>
                  </a:lnTo>
                  <a:lnTo>
                    <a:pt x="75" y="400"/>
                  </a:lnTo>
                  <a:lnTo>
                    <a:pt x="72" y="394"/>
                  </a:lnTo>
                  <a:lnTo>
                    <a:pt x="71" y="388"/>
                  </a:lnTo>
                  <a:lnTo>
                    <a:pt x="71" y="380"/>
                  </a:lnTo>
                  <a:lnTo>
                    <a:pt x="74" y="374"/>
                  </a:lnTo>
                  <a:lnTo>
                    <a:pt x="77" y="366"/>
                  </a:lnTo>
                  <a:lnTo>
                    <a:pt x="83" y="359"/>
                  </a:lnTo>
                  <a:lnTo>
                    <a:pt x="83" y="359"/>
                  </a:lnTo>
                  <a:lnTo>
                    <a:pt x="95" y="351"/>
                  </a:lnTo>
                  <a:lnTo>
                    <a:pt x="109" y="342"/>
                  </a:lnTo>
                  <a:lnTo>
                    <a:pt x="125" y="334"/>
                  </a:lnTo>
                  <a:lnTo>
                    <a:pt x="145" y="325"/>
                  </a:lnTo>
                  <a:lnTo>
                    <a:pt x="188" y="309"/>
                  </a:lnTo>
                  <a:lnTo>
                    <a:pt x="239" y="295"/>
                  </a:lnTo>
                  <a:lnTo>
                    <a:pt x="295" y="281"/>
                  </a:lnTo>
                  <a:lnTo>
                    <a:pt x="356" y="267"/>
                  </a:lnTo>
                  <a:lnTo>
                    <a:pt x="486" y="237"/>
                  </a:lnTo>
                  <a:lnTo>
                    <a:pt x="486" y="237"/>
                  </a:lnTo>
                  <a:lnTo>
                    <a:pt x="553" y="221"/>
                  </a:lnTo>
                  <a:lnTo>
                    <a:pt x="584" y="212"/>
                  </a:lnTo>
                  <a:lnTo>
                    <a:pt x="616" y="203"/>
                  </a:lnTo>
                  <a:lnTo>
                    <a:pt x="616" y="203"/>
                  </a:lnTo>
                  <a:lnTo>
                    <a:pt x="639" y="193"/>
                  </a:lnTo>
                  <a:lnTo>
                    <a:pt x="652" y="189"/>
                  </a:lnTo>
                  <a:lnTo>
                    <a:pt x="661" y="182"/>
                  </a:lnTo>
                  <a:lnTo>
                    <a:pt x="661" y="182"/>
                  </a:lnTo>
                  <a:lnTo>
                    <a:pt x="665" y="178"/>
                  </a:lnTo>
                  <a:lnTo>
                    <a:pt x="667" y="175"/>
                  </a:lnTo>
                  <a:lnTo>
                    <a:pt x="665" y="170"/>
                  </a:lnTo>
                  <a:lnTo>
                    <a:pt x="662" y="167"/>
                  </a:lnTo>
                  <a:lnTo>
                    <a:pt x="662" y="167"/>
                  </a:lnTo>
                  <a:lnTo>
                    <a:pt x="656" y="164"/>
                  </a:lnTo>
                  <a:lnTo>
                    <a:pt x="648" y="161"/>
                  </a:lnTo>
                  <a:lnTo>
                    <a:pt x="633" y="155"/>
                  </a:lnTo>
                  <a:lnTo>
                    <a:pt x="616" y="152"/>
                  </a:lnTo>
                  <a:lnTo>
                    <a:pt x="601" y="148"/>
                  </a:lnTo>
                  <a:lnTo>
                    <a:pt x="601" y="148"/>
                  </a:lnTo>
                  <a:lnTo>
                    <a:pt x="539" y="139"/>
                  </a:lnTo>
                  <a:lnTo>
                    <a:pt x="479" y="133"/>
                  </a:lnTo>
                  <a:lnTo>
                    <a:pt x="361" y="122"/>
                  </a:lnTo>
                  <a:lnTo>
                    <a:pt x="361" y="122"/>
                  </a:lnTo>
                  <a:lnTo>
                    <a:pt x="248" y="113"/>
                  </a:lnTo>
                  <a:lnTo>
                    <a:pt x="143" y="105"/>
                  </a:lnTo>
                  <a:lnTo>
                    <a:pt x="143" y="105"/>
                  </a:lnTo>
                  <a:lnTo>
                    <a:pt x="94" y="100"/>
                  </a:lnTo>
                  <a:lnTo>
                    <a:pt x="44" y="96"/>
                  </a:lnTo>
                  <a:lnTo>
                    <a:pt x="44" y="96"/>
                  </a:lnTo>
                  <a:lnTo>
                    <a:pt x="20" y="93"/>
                  </a:lnTo>
                  <a:lnTo>
                    <a:pt x="7" y="88"/>
                  </a:lnTo>
                  <a:lnTo>
                    <a:pt x="4" y="87"/>
                  </a:lnTo>
                  <a:lnTo>
                    <a:pt x="1" y="83"/>
                  </a:lnTo>
                  <a:lnTo>
                    <a:pt x="1" y="83"/>
                  </a:lnTo>
                  <a:lnTo>
                    <a:pt x="0" y="80"/>
                  </a:lnTo>
                  <a:lnTo>
                    <a:pt x="3" y="77"/>
                  </a:lnTo>
                  <a:lnTo>
                    <a:pt x="6" y="74"/>
                  </a:lnTo>
                  <a:lnTo>
                    <a:pt x="12" y="73"/>
                  </a:lnTo>
                  <a:lnTo>
                    <a:pt x="26" y="68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80" y="57"/>
                  </a:lnTo>
                  <a:lnTo>
                    <a:pt x="122" y="53"/>
                  </a:lnTo>
                  <a:lnTo>
                    <a:pt x="122" y="53"/>
                  </a:lnTo>
                  <a:lnTo>
                    <a:pt x="199" y="43"/>
                  </a:lnTo>
                  <a:lnTo>
                    <a:pt x="199" y="43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267" y="39"/>
                  </a:lnTo>
                  <a:lnTo>
                    <a:pt x="267" y="39"/>
                  </a:lnTo>
                  <a:lnTo>
                    <a:pt x="284" y="37"/>
                  </a:lnTo>
                  <a:lnTo>
                    <a:pt x="301" y="34"/>
                  </a:lnTo>
                  <a:lnTo>
                    <a:pt x="318" y="31"/>
                  </a:lnTo>
                  <a:lnTo>
                    <a:pt x="323" y="28"/>
                  </a:lnTo>
                  <a:lnTo>
                    <a:pt x="327" y="26"/>
                  </a:lnTo>
                  <a:lnTo>
                    <a:pt x="327" y="26"/>
                  </a:lnTo>
                  <a:lnTo>
                    <a:pt x="327" y="23"/>
                  </a:lnTo>
                  <a:lnTo>
                    <a:pt x="327" y="22"/>
                  </a:lnTo>
                  <a:lnTo>
                    <a:pt x="326" y="20"/>
                  </a:lnTo>
                  <a:lnTo>
                    <a:pt x="326" y="20"/>
                  </a:lnTo>
                  <a:lnTo>
                    <a:pt x="316" y="15"/>
                  </a:lnTo>
                  <a:lnTo>
                    <a:pt x="304" y="12"/>
                  </a:lnTo>
                  <a:lnTo>
                    <a:pt x="281" y="9"/>
                  </a:lnTo>
                  <a:lnTo>
                    <a:pt x="281" y="9"/>
                  </a:lnTo>
                  <a:lnTo>
                    <a:pt x="258" y="6"/>
                  </a:lnTo>
                  <a:lnTo>
                    <a:pt x="258" y="6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02" y="2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157" y="0"/>
                  </a:lnTo>
                  <a:lnTo>
                    <a:pt x="157" y="0"/>
                  </a:lnTo>
                  <a:lnTo>
                    <a:pt x="177" y="0"/>
                  </a:lnTo>
                  <a:lnTo>
                    <a:pt x="177" y="0"/>
                  </a:lnTo>
                  <a:lnTo>
                    <a:pt x="202" y="2"/>
                  </a:lnTo>
                  <a:lnTo>
                    <a:pt x="238" y="3"/>
                  </a:lnTo>
                  <a:lnTo>
                    <a:pt x="238" y="3"/>
                  </a:lnTo>
                  <a:lnTo>
                    <a:pt x="258" y="6"/>
                  </a:lnTo>
                  <a:lnTo>
                    <a:pt x="258" y="6"/>
                  </a:lnTo>
                  <a:lnTo>
                    <a:pt x="281" y="9"/>
                  </a:lnTo>
                  <a:lnTo>
                    <a:pt x="281" y="9"/>
                  </a:lnTo>
                  <a:lnTo>
                    <a:pt x="304" y="12"/>
                  </a:lnTo>
                  <a:lnTo>
                    <a:pt x="316" y="15"/>
                  </a:lnTo>
                  <a:lnTo>
                    <a:pt x="326" y="20"/>
                  </a:lnTo>
                  <a:lnTo>
                    <a:pt x="326" y="20"/>
                  </a:lnTo>
                  <a:lnTo>
                    <a:pt x="327" y="22"/>
                  </a:lnTo>
                  <a:lnTo>
                    <a:pt x="327" y="23"/>
                  </a:lnTo>
                  <a:lnTo>
                    <a:pt x="327" y="26"/>
                  </a:lnTo>
                  <a:lnTo>
                    <a:pt x="327" y="26"/>
                  </a:lnTo>
                  <a:lnTo>
                    <a:pt x="323" y="28"/>
                  </a:lnTo>
                  <a:lnTo>
                    <a:pt x="316" y="31"/>
                  </a:lnTo>
                  <a:lnTo>
                    <a:pt x="299" y="34"/>
                  </a:lnTo>
                  <a:lnTo>
                    <a:pt x="267" y="39"/>
                  </a:lnTo>
                  <a:lnTo>
                    <a:pt x="267" y="39"/>
                  </a:lnTo>
                  <a:lnTo>
                    <a:pt x="234" y="40"/>
                  </a:lnTo>
                  <a:lnTo>
                    <a:pt x="234" y="40"/>
                  </a:lnTo>
                  <a:lnTo>
                    <a:pt x="199" y="43"/>
                  </a:lnTo>
                  <a:lnTo>
                    <a:pt x="199" y="43"/>
                  </a:lnTo>
                  <a:lnTo>
                    <a:pt x="122" y="51"/>
                  </a:lnTo>
                  <a:lnTo>
                    <a:pt x="122" y="51"/>
                  </a:lnTo>
                  <a:lnTo>
                    <a:pt x="80" y="57"/>
                  </a:lnTo>
                  <a:lnTo>
                    <a:pt x="37" y="65"/>
                  </a:lnTo>
                  <a:lnTo>
                    <a:pt x="37" y="65"/>
                  </a:lnTo>
                  <a:lnTo>
                    <a:pt x="26" y="68"/>
                  </a:lnTo>
                  <a:lnTo>
                    <a:pt x="12" y="71"/>
                  </a:lnTo>
                  <a:lnTo>
                    <a:pt x="6" y="74"/>
                  </a:lnTo>
                  <a:lnTo>
                    <a:pt x="1" y="77"/>
                  </a:lnTo>
                  <a:lnTo>
                    <a:pt x="0" y="80"/>
                  </a:lnTo>
                  <a:lnTo>
                    <a:pt x="0" y="83"/>
                  </a:lnTo>
                  <a:lnTo>
                    <a:pt x="0" y="83"/>
                  </a:lnTo>
                  <a:lnTo>
                    <a:pt x="3" y="87"/>
                  </a:lnTo>
                  <a:lnTo>
                    <a:pt x="9" y="90"/>
                  </a:lnTo>
                  <a:lnTo>
                    <a:pt x="21" y="93"/>
                  </a:lnTo>
                  <a:lnTo>
                    <a:pt x="44" y="97"/>
                  </a:lnTo>
                  <a:lnTo>
                    <a:pt x="44" y="9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9" name="Picture 18" descr="Logo&#10;&#10;Description automatically generated">
            <a:extLst>
              <a:ext uri="{FF2B5EF4-FFF2-40B4-BE49-F238E27FC236}">
                <a16:creationId xmlns:a16="http://schemas.microsoft.com/office/drawing/2014/main" id="{80C5E885-DEC1-4E2F-9D8D-81214D0C2AD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grpSp>
        <p:nvGrpSpPr>
          <p:cNvPr id="110" name="Group 109">
            <a:extLst>
              <a:ext uri="{FF2B5EF4-FFF2-40B4-BE49-F238E27FC236}">
                <a16:creationId xmlns:a16="http://schemas.microsoft.com/office/drawing/2014/main" id="{54B868F6-9C4D-4405-97C7-FB2456E1D478}"/>
              </a:ext>
            </a:extLst>
          </p:cNvPr>
          <p:cNvGrpSpPr/>
          <p:nvPr/>
        </p:nvGrpSpPr>
        <p:grpSpPr>
          <a:xfrm>
            <a:off x="7111385" y="4579707"/>
            <a:ext cx="3500369" cy="590589"/>
            <a:chOff x="5686142" y="5000171"/>
            <a:chExt cx="3500369" cy="590589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63F747C0-D303-4C1B-812B-84E7DDD8F516}"/>
                </a:ext>
              </a:extLst>
            </p:cNvPr>
            <p:cNvGrpSpPr/>
            <p:nvPr/>
          </p:nvGrpSpPr>
          <p:grpSpPr>
            <a:xfrm>
              <a:off x="5686142" y="5000171"/>
              <a:ext cx="315975" cy="315975"/>
              <a:chOff x="6217210" y="4620904"/>
              <a:chExt cx="388892" cy="388892"/>
            </a:xfrm>
          </p:grpSpPr>
          <p:sp>
            <p:nvSpPr>
              <p:cNvPr id="113" name="Teardrop 112">
                <a:extLst>
                  <a:ext uri="{FF2B5EF4-FFF2-40B4-BE49-F238E27FC236}">
                    <a16:creationId xmlns:a16="http://schemas.microsoft.com/office/drawing/2014/main" id="{EB8AFEAE-CFEC-4FD0-97A2-6147ED63A275}"/>
                  </a:ext>
                </a:extLst>
              </p:cNvPr>
              <p:cNvSpPr/>
              <p:nvPr/>
            </p:nvSpPr>
            <p:spPr>
              <a:xfrm rot="8126506">
                <a:off x="6217210" y="4620904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rgbClr val="BDD7E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4" name="Oval 113">
                <a:extLst>
                  <a:ext uri="{FF2B5EF4-FFF2-40B4-BE49-F238E27FC236}">
                    <a16:creationId xmlns:a16="http://schemas.microsoft.com/office/drawing/2014/main" id="{397F51E8-60AF-4D19-A433-D216B567A9AB}"/>
                  </a:ext>
                </a:extLst>
              </p:cNvPr>
              <p:cNvSpPr/>
              <p:nvPr/>
            </p:nvSpPr>
            <p:spPr>
              <a:xfrm>
                <a:off x="6341324" y="4748858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2" name="TextBox 111">
              <a:extLst>
                <a:ext uri="{FF2B5EF4-FFF2-40B4-BE49-F238E27FC236}">
                  <a16:creationId xmlns:a16="http://schemas.microsoft.com/office/drawing/2014/main" id="{1935CCAE-307A-4649-AA70-90D33FA1353B}"/>
                </a:ext>
              </a:extLst>
            </p:cNvPr>
            <p:cNvSpPr txBox="1"/>
            <p:nvPr/>
          </p:nvSpPr>
          <p:spPr>
            <a:xfrm>
              <a:off x="6508398" y="5005985"/>
              <a:ext cx="2678113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srgbClr val="DA4F10"/>
                  </a:solidFill>
                  <a:latin typeface="Calibri" panose="020F0502020204030204"/>
                </a:rPr>
                <a:t>  </a:t>
              </a:r>
              <a:r>
                <a:rPr lang="en-US" sz="1600" b="1" dirty="0" err="1">
                  <a:solidFill>
                    <a:srgbClr val="BDD7EE"/>
                  </a:solidFill>
                  <a:latin typeface="Calibri" panose="020F0502020204030204"/>
                </a:rPr>
                <a:t>Johtajuuden</a:t>
              </a:r>
              <a:r>
                <a:rPr lang="en-US" sz="1600" b="1" dirty="0">
                  <a:solidFill>
                    <a:srgbClr val="BDD7EE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BDD7EE"/>
                  </a:solidFill>
                  <a:latin typeface="Calibri" panose="020F0502020204030204"/>
                </a:rPr>
                <a:t>ottaminen</a:t>
              </a:r>
              <a:endParaRPr lang="en-US" sz="1600" b="1" dirty="0">
                <a:solidFill>
                  <a:srgbClr val="BDD7EE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2026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235A3D64-185F-488C-B7A4-B34216DDAF91}"/>
              </a:ext>
            </a:extLst>
          </p:cNvPr>
          <p:cNvGrpSpPr/>
          <p:nvPr/>
        </p:nvGrpSpPr>
        <p:grpSpPr>
          <a:xfrm>
            <a:off x="5164893" y="5621986"/>
            <a:ext cx="4431031" cy="635148"/>
            <a:chOff x="3854283" y="5891520"/>
            <a:chExt cx="4431031" cy="635148"/>
          </a:xfrm>
        </p:grpSpPr>
        <p:grpSp>
          <p:nvGrpSpPr>
            <p:cNvPr id="116" name="Group 115">
              <a:extLst>
                <a:ext uri="{FF2B5EF4-FFF2-40B4-BE49-F238E27FC236}">
                  <a16:creationId xmlns:a16="http://schemas.microsoft.com/office/drawing/2014/main" id="{4188C1C8-2554-4C5A-B6C3-EEF1EDBF6C9A}"/>
                </a:ext>
              </a:extLst>
            </p:cNvPr>
            <p:cNvGrpSpPr/>
            <p:nvPr/>
          </p:nvGrpSpPr>
          <p:grpSpPr>
            <a:xfrm>
              <a:off x="3854283" y="5891520"/>
              <a:ext cx="315975" cy="315975"/>
              <a:chOff x="5567491" y="4751128"/>
              <a:chExt cx="388892" cy="388892"/>
            </a:xfrm>
            <a:solidFill>
              <a:schemeClr val="accent4"/>
            </a:solidFill>
          </p:grpSpPr>
          <p:sp>
            <p:nvSpPr>
              <p:cNvPr id="118" name="Teardrop 117">
                <a:extLst>
                  <a:ext uri="{FF2B5EF4-FFF2-40B4-BE49-F238E27FC236}">
                    <a16:creationId xmlns:a16="http://schemas.microsoft.com/office/drawing/2014/main" id="{CFC72523-41ED-4DE4-949A-0E8915377021}"/>
                  </a:ext>
                </a:extLst>
              </p:cNvPr>
              <p:cNvSpPr/>
              <p:nvPr/>
            </p:nvSpPr>
            <p:spPr>
              <a:xfrm rot="8126506">
                <a:off x="5567491" y="4751128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19" name="Oval 118">
                <a:extLst>
                  <a:ext uri="{FF2B5EF4-FFF2-40B4-BE49-F238E27FC236}">
                    <a16:creationId xmlns:a16="http://schemas.microsoft.com/office/drawing/2014/main" id="{0824F722-796C-4A7C-AFCD-7702BA714A4F}"/>
                  </a:ext>
                </a:extLst>
              </p:cNvPr>
              <p:cNvSpPr/>
              <p:nvPr/>
            </p:nvSpPr>
            <p:spPr>
              <a:xfrm>
                <a:off x="5693230" y="4892169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>
                    <a:lumMod val="8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051C8211-1C84-4C6C-88FF-E0AA7D32253D}"/>
                </a:ext>
              </a:extLst>
            </p:cNvPr>
            <p:cNvSpPr txBox="1"/>
            <p:nvPr/>
          </p:nvSpPr>
          <p:spPr>
            <a:xfrm>
              <a:off x="5531181" y="5941893"/>
              <a:ext cx="2754133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ln>
              <a:noFill/>
            </a:ln>
            <a:effectLst>
              <a:softEdge rad="6350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algn="r">
                <a:defRPr sz="1600" b="1">
                  <a:solidFill>
                    <a:srgbClr val="92D050"/>
                  </a:solidFill>
                </a:defRPr>
              </a:lvl1pPr>
            </a:lstStyle>
            <a:p>
              <a:pPr algn="l" defTabSz="371475"/>
              <a:r>
                <a:rPr lang="en-US" dirty="0">
                  <a:solidFill>
                    <a:srgbClr val="FFC000"/>
                  </a:solidFill>
                  <a:latin typeface="Calibri" panose="020F0502020204030204"/>
                </a:rPr>
                <a:t>  </a:t>
              </a:r>
              <a:r>
                <a:rPr lang="en-US" dirty="0" err="1">
                  <a:solidFill>
                    <a:schemeClr val="bg1"/>
                  </a:solidFill>
                  <a:latin typeface="Calibri" panose="020F0502020204030204"/>
                </a:rPr>
                <a:t>Konsortion</a:t>
              </a:r>
              <a:r>
                <a:rPr lang="en-US" dirty="0">
                  <a:solidFill>
                    <a:schemeClr val="bg1"/>
                  </a:solidFill>
                  <a:latin typeface="Calibri" panose="020F0502020204030204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Calibri" panose="020F0502020204030204"/>
                </a:rPr>
                <a:t>muodostaminen</a:t>
              </a:r>
              <a:endParaRPr lang="en-US" dirty="0">
                <a:solidFill>
                  <a:schemeClr val="bg1"/>
                </a:solidFill>
                <a:latin typeface="Calibri" panose="020F0502020204030204"/>
              </a:endParaRPr>
            </a:p>
            <a:p>
              <a:pPr algn="l" defTabSz="371475"/>
              <a:r>
                <a:rPr lang="en-US" b="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2025</a:t>
              </a:r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85BD06AD-C8AF-4ECB-BA1F-A7A7268F52E5}"/>
              </a:ext>
            </a:extLst>
          </p:cNvPr>
          <p:cNvGrpSpPr/>
          <p:nvPr/>
        </p:nvGrpSpPr>
        <p:grpSpPr>
          <a:xfrm>
            <a:off x="6074199" y="1247997"/>
            <a:ext cx="3366492" cy="584775"/>
            <a:chOff x="4833692" y="2170296"/>
            <a:chExt cx="3366492" cy="584775"/>
          </a:xfrm>
        </p:grpSpPr>
        <p:grpSp>
          <p:nvGrpSpPr>
            <p:cNvPr id="121" name="Group 120">
              <a:extLst>
                <a:ext uri="{FF2B5EF4-FFF2-40B4-BE49-F238E27FC236}">
                  <a16:creationId xmlns:a16="http://schemas.microsoft.com/office/drawing/2014/main" id="{4FDCC9DD-69FD-431F-8DB3-6FE0FC564C46}"/>
                </a:ext>
              </a:extLst>
            </p:cNvPr>
            <p:cNvGrpSpPr/>
            <p:nvPr/>
          </p:nvGrpSpPr>
          <p:grpSpPr>
            <a:xfrm>
              <a:off x="4833692" y="2262796"/>
              <a:ext cx="315975" cy="315975"/>
              <a:chOff x="6217210" y="4620904"/>
              <a:chExt cx="388892" cy="388892"/>
            </a:xfrm>
            <a:solidFill>
              <a:schemeClr val="accent1"/>
            </a:solidFill>
          </p:grpSpPr>
          <p:sp>
            <p:nvSpPr>
              <p:cNvPr id="123" name="Teardrop 122">
                <a:extLst>
                  <a:ext uri="{FF2B5EF4-FFF2-40B4-BE49-F238E27FC236}">
                    <a16:creationId xmlns:a16="http://schemas.microsoft.com/office/drawing/2014/main" id="{7125B10E-B444-43BC-B7DB-2A3018021051}"/>
                  </a:ext>
                </a:extLst>
              </p:cNvPr>
              <p:cNvSpPr/>
              <p:nvPr/>
            </p:nvSpPr>
            <p:spPr>
              <a:xfrm rot="8126506">
                <a:off x="6217210" y="4620904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4" name="Oval 123">
                <a:extLst>
                  <a:ext uri="{FF2B5EF4-FFF2-40B4-BE49-F238E27FC236}">
                    <a16:creationId xmlns:a16="http://schemas.microsoft.com/office/drawing/2014/main" id="{1D4D02F3-BF54-4A20-BEB4-920B34F33309}"/>
                  </a:ext>
                </a:extLst>
              </p:cNvPr>
              <p:cNvSpPr/>
              <p:nvPr/>
            </p:nvSpPr>
            <p:spPr>
              <a:xfrm>
                <a:off x="6341324" y="4748858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0150C1A5-7AC8-4323-A713-F601A3389B9A}"/>
                </a:ext>
              </a:extLst>
            </p:cNvPr>
            <p:cNvSpPr txBox="1"/>
            <p:nvPr/>
          </p:nvSpPr>
          <p:spPr>
            <a:xfrm>
              <a:off x="5181910" y="2170296"/>
              <a:ext cx="3018274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srgbClr val="5B9BD5">
                      <a:lumMod val="40000"/>
                      <a:lumOff val="60000"/>
                    </a:srgbClr>
                  </a:solidFill>
                  <a:latin typeface="Calibri" panose="020F0502020204030204"/>
                </a:rPr>
                <a:t>  </a:t>
              </a:r>
              <a:r>
                <a:rPr lang="en-US" sz="1600" b="1" dirty="0" err="1">
                  <a:solidFill>
                    <a:srgbClr val="FFC000"/>
                  </a:solidFill>
                  <a:latin typeface="Calibri" panose="020F0502020204030204"/>
                </a:rPr>
                <a:t>Hylkyakvaarion</a:t>
              </a:r>
              <a:r>
                <a:rPr lang="en-US" sz="1600" b="1" dirty="0">
                  <a:solidFill>
                    <a:srgbClr val="FFC000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FFC000"/>
                  </a:solidFill>
                  <a:latin typeface="Calibri" panose="020F0502020204030204"/>
                </a:rPr>
                <a:t>avaaminen</a:t>
              </a:r>
              <a:endParaRPr lang="en-US" sz="1600" b="1" dirty="0">
                <a:solidFill>
                  <a:srgbClr val="FFC000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2030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71966690-2B9B-43E1-ABFE-99673911A3C6}"/>
              </a:ext>
            </a:extLst>
          </p:cNvPr>
          <p:cNvGrpSpPr/>
          <p:nvPr/>
        </p:nvGrpSpPr>
        <p:grpSpPr>
          <a:xfrm>
            <a:off x="7363623" y="2235988"/>
            <a:ext cx="3060806" cy="584775"/>
            <a:chOff x="5795979" y="2958473"/>
            <a:chExt cx="3060806" cy="584775"/>
          </a:xfrm>
        </p:grpSpPr>
        <p:grpSp>
          <p:nvGrpSpPr>
            <p:cNvPr id="126" name="Group 125">
              <a:extLst>
                <a:ext uri="{FF2B5EF4-FFF2-40B4-BE49-F238E27FC236}">
                  <a16:creationId xmlns:a16="http://schemas.microsoft.com/office/drawing/2014/main" id="{02D966C5-4356-40E4-9361-CE9C47A38CF6}"/>
                </a:ext>
              </a:extLst>
            </p:cNvPr>
            <p:cNvGrpSpPr/>
            <p:nvPr/>
          </p:nvGrpSpPr>
          <p:grpSpPr>
            <a:xfrm>
              <a:off x="5795979" y="3052186"/>
              <a:ext cx="315975" cy="315975"/>
              <a:chOff x="6217210" y="4620904"/>
              <a:chExt cx="388892" cy="388892"/>
            </a:xfrm>
            <a:solidFill>
              <a:schemeClr val="accent3"/>
            </a:solidFill>
          </p:grpSpPr>
          <p:sp>
            <p:nvSpPr>
              <p:cNvPr id="128" name="Teardrop 127">
                <a:extLst>
                  <a:ext uri="{FF2B5EF4-FFF2-40B4-BE49-F238E27FC236}">
                    <a16:creationId xmlns:a16="http://schemas.microsoft.com/office/drawing/2014/main" id="{1163617C-512A-4FA3-BEF0-E639AF1A84B1}"/>
                  </a:ext>
                </a:extLst>
              </p:cNvPr>
              <p:cNvSpPr/>
              <p:nvPr/>
            </p:nvSpPr>
            <p:spPr>
              <a:xfrm rot="8126506">
                <a:off x="6217210" y="4620904"/>
                <a:ext cx="388892" cy="388892"/>
              </a:xfrm>
              <a:prstGeom prst="teardrop">
                <a:avLst>
                  <a:gd name="adj" fmla="val 149563"/>
                </a:avLst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  <p:sp>
            <p:nvSpPr>
              <p:cNvPr id="129" name="Oval 128">
                <a:extLst>
                  <a:ext uri="{FF2B5EF4-FFF2-40B4-BE49-F238E27FC236}">
                    <a16:creationId xmlns:a16="http://schemas.microsoft.com/office/drawing/2014/main" id="{B8973BB4-E98E-4B84-94EF-BD9D22CA52CE}"/>
                  </a:ext>
                </a:extLst>
              </p:cNvPr>
              <p:cNvSpPr/>
              <p:nvPr/>
            </p:nvSpPr>
            <p:spPr>
              <a:xfrm>
                <a:off x="6341324" y="4748858"/>
                <a:ext cx="139172" cy="139172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371475"/>
                <a:endParaRPr lang="en-US" sz="1463">
                  <a:solidFill>
                    <a:prstClr val="white"/>
                  </a:solidFill>
                  <a:latin typeface="Calibri" panose="020F0502020204030204"/>
                </a:endParaRPr>
              </a:p>
            </p:txBody>
          </p:sp>
        </p:grpSp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B99DBE67-C7A7-4065-A0E7-F19C1452A17C}"/>
                </a:ext>
              </a:extLst>
            </p:cNvPr>
            <p:cNvSpPr txBox="1"/>
            <p:nvPr/>
          </p:nvSpPr>
          <p:spPr>
            <a:xfrm>
              <a:off x="6343665" y="2958473"/>
              <a:ext cx="2513120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prstClr val="white">
                      <a:lumMod val="85000"/>
                    </a:prstClr>
                  </a:solidFill>
                  <a:latin typeface="Calibri" panose="020F0502020204030204"/>
                </a:rPr>
                <a:t>  </a:t>
              </a:r>
              <a:r>
                <a:rPr lang="en-US" sz="1600" b="1" dirty="0" err="1">
                  <a:solidFill>
                    <a:srgbClr val="FF0000"/>
                  </a:solidFill>
                  <a:latin typeface="Calibri" panose="020F0502020204030204"/>
                </a:rPr>
                <a:t>Instituutin</a:t>
              </a:r>
              <a:r>
                <a:rPr lang="en-US" sz="1600" b="1" dirty="0">
                  <a:solidFill>
                    <a:srgbClr val="FF0000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FF0000"/>
                  </a:solidFill>
                  <a:latin typeface="Calibri" panose="020F0502020204030204"/>
                </a:rPr>
                <a:t>rakentaminen</a:t>
              </a:r>
              <a:endParaRPr lang="en-US" sz="1600" b="1" dirty="0">
                <a:solidFill>
                  <a:srgbClr val="FF0000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2028-2029</a:t>
              </a:r>
            </a:p>
          </p:txBody>
        </p:sp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69D3339E-472F-455D-B0F4-B6ED79CA1829}"/>
              </a:ext>
            </a:extLst>
          </p:cNvPr>
          <p:cNvGrpSpPr/>
          <p:nvPr/>
        </p:nvGrpSpPr>
        <p:grpSpPr>
          <a:xfrm>
            <a:off x="8007539" y="3436371"/>
            <a:ext cx="3001837" cy="584775"/>
            <a:chOff x="6481143" y="3886979"/>
            <a:chExt cx="3001837" cy="584775"/>
          </a:xfrm>
        </p:grpSpPr>
        <p:sp>
          <p:nvSpPr>
            <p:cNvPr id="140" name="Teardrop 139">
              <a:extLst>
                <a:ext uri="{FF2B5EF4-FFF2-40B4-BE49-F238E27FC236}">
                  <a16:creationId xmlns:a16="http://schemas.microsoft.com/office/drawing/2014/main" id="{634A0A5A-11AE-4C15-B690-7D9AE4122157}"/>
                </a:ext>
              </a:extLst>
            </p:cNvPr>
            <p:cNvSpPr/>
            <p:nvPr/>
          </p:nvSpPr>
          <p:spPr>
            <a:xfrm rot="8126506">
              <a:off x="6481143" y="3918009"/>
              <a:ext cx="315975" cy="315975"/>
            </a:xfrm>
            <a:prstGeom prst="teardrop">
              <a:avLst>
                <a:gd name="adj" fmla="val 149563"/>
              </a:avLst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1475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1" name="Oval 140">
              <a:extLst>
                <a:ext uri="{FF2B5EF4-FFF2-40B4-BE49-F238E27FC236}">
                  <a16:creationId xmlns:a16="http://schemas.microsoft.com/office/drawing/2014/main" id="{84D02160-D547-467A-8641-FA5704BF68D9}"/>
                </a:ext>
              </a:extLst>
            </p:cNvPr>
            <p:cNvSpPr/>
            <p:nvPr/>
          </p:nvSpPr>
          <p:spPr>
            <a:xfrm>
              <a:off x="6581986" y="4021972"/>
              <a:ext cx="113077" cy="11307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371475"/>
              <a:endParaRPr lang="en-US" sz="1463">
                <a:solidFill>
                  <a:prstClr val="white"/>
                </a:solidFill>
                <a:latin typeface="Calibri" panose="020F0502020204030204"/>
              </a:endParaRPr>
            </a:p>
          </p:txBody>
        </p:sp>
        <p:sp>
          <p:nvSpPr>
            <p:cNvPr id="142" name="TextBox 141">
              <a:extLst>
                <a:ext uri="{FF2B5EF4-FFF2-40B4-BE49-F238E27FC236}">
                  <a16:creationId xmlns:a16="http://schemas.microsoft.com/office/drawing/2014/main" id="{153A4B5A-132B-46C1-B9D5-50636E8C1F2F}"/>
                </a:ext>
              </a:extLst>
            </p:cNvPr>
            <p:cNvSpPr txBox="1"/>
            <p:nvPr/>
          </p:nvSpPr>
          <p:spPr>
            <a:xfrm>
              <a:off x="7121102" y="3886979"/>
              <a:ext cx="2361878" cy="584775"/>
            </a:xfrm>
            <a:prstGeom prst="rect">
              <a:avLst/>
            </a:prstGeom>
            <a:solidFill>
              <a:srgbClr val="000000">
                <a:alpha val="67059"/>
              </a:srgbClr>
            </a:solidFill>
            <a:effectLst>
              <a:softEdge rad="63500"/>
            </a:effectLst>
          </p:spPr>
          <p:txBody>
            <a:bodyPr wrap="square" rtlCol="0">
              <a:spAutoFit/>
            </a:bodyPr>
            <a:lstStyle/>
            <a:p>
              <a:pPr defTabSz="371475"/>
              <a:r>
                <a:rPr lang="en-US" sz="1600" b="1" dirty="0">
                  <a:solidFill>
                    <a:srgbClr val="00B0F0"/>
                  </a:solidFill>
                  <a:latin typeface="Calibri" panose="020F0502020204030204"/>
                </a:rPr>
                <a:t> </a:t>
              </a:r>
              <a:r>
                <a:rPr lang="en-US" sz="1600" b="1" dirty="0" err="1">
                  <a:solidFill>
                    <a:srgbClr val="00B0F0"/>
                  </a:solidFill>
                  <a:latin typeface="Calibri" panose="020F0502020204030204"/>
                </a:rPr>
                <a:t>Kilpailutus</a:t>
              </a:r>
              <a:r>
                <a:rPr lang="en-US" sz="1600" b="1" dirty="0">
                  <a:solidFill>
                    <a:srgbClr val="00B0F0"/>
                  </a:solidFill>
                  <a:latin typeface="Calibri" panose="020F0502020204030204"/>
                </a:rPr>
                <a:t> ja </a:t>
              </a:r>
              <a:r>
                <a:rPr lang="en-US" sz="1600" b="1" dirty="0" err="1">
                  <a:solidFill>
                    <a:srgbClr val="00B0F0"/>
                  </a:solidFill>
                  <a:latin typeface="Calibri" panose="020F0502020204030204"/>
                </a:rPr>
                <a:t>suunnittelu</a:t>
              </a:r>
              <a:endParaRPr lang="en-US" sz="1600" b="1" dirty="0">
                <a:solidFill>
                  <a:srgbClr val="00B0F0"/>
                </a:solidFill>
                <a:latin typeface="Calibri" panose="020F0502020204030204"/>
              </a:endParaRPr>
            </a:p>
            <a:p>
              <a:pPr defTabSz="371475"/>
              <a:r>
                <a:rPr lang="en-US" sz="1600" dirty="0">
                  <a:solidFill>
                    <a:prstClr val="white">
                      <a:lumMod val="65000"/>
                    </a:prstClr>
                  </a:solidFill>
                  <a:latin typeface="Calibri" panose="020F0502020204030204"/>
                </a:rPr>
                <a:t>  2027</a:t>
              </a:r>
            </a:p>
          </p:txBody>
        </p:sp>
      </p:grpSp>
      <p:sp>
        <p:nvSpPr>
          <p:cNvPr id="67" name="Content Placeholder 5">
            <a:extLst>
              <a:ext uri="{FF2B5EF4-FFF2-40B4-BE49-F238E27FC236}">
                <a16:creationId xmlns:a16="http://schemas.microsoft.com/office/drawing/2014/main" id="{288D74AC-0ECD-45A1-9960-F2A251F0D985}"/>
              </a:ext>
            </a:extLst>
          </p:cNvPr>
          <p:cNvSpPr txBox="1">
            <a:spLocks/>
          </p:cNvSpPr>
          <p:nvPr/>
        </p:nvSpPr>
        <p:spPr>
          <a:xfrm>
            <a:off x="-77312" y="1010931"/>
            <a:ext cx="4689263" cy="5555367"/>
          </a:xfrm>
          <a:prstGeom prst="rect">
            <a:avLst/>
          </a:prstGeom>
          <a:solidFill>
            <a:srgbClr val="000000">
              <a:alpha val="67059"/>
            </a:srgbClr>
          </a:solidFill>
          <a:ln>
            <a:noFill/>
          </a:ln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defTabSz="371475">
              <a:defRPr sz="1600" b="1">
                <a:solidFill>
                  <a:srgbClr val="FFC000"/>
                </a:solidFill>
                <a:latin typeface="Calibri" panose="020F0502020204030204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49263" indent="-285750">
              <a:buFont typeface="Wingdings" panose="05000000000000000000" pitchFamily="2" charset="2"/>
              <a:buChar char="ü"/>
            </a:pPr>
            <a:r>
              <a:rPr lang="fi-FI" sz="100" b="0" dirty="0">
                <a:solidFill>
                  <a:schemeClr val="bg1"/>
                </a:solidFill>
              </a:rPr>
              <a:t> 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Kotimaisen rahoituskonsortion muodostaminen sekä EU- ja yksityisen rahoituksen hakeminen 2025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Toiminnan = julkisen lobbauksen käynnistäminen ja sponsoroinnin tuotteistaminen 2025-2026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Tutkimustoiminnan käynnistäminen ja hylkyakvaarion toteutussuunnitelman laatiminen. Arkkitehtuurikilpailun järjestäminen ja toimittajien kilpailuttaminen 2026-2027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Esiselvitysprojektin valmistuminen 2027. Hylkyakvaarion rakennuttaminen ja </a:t>
            </a:r>
            <a:r>
              <a:rPr lang="fi-FI" b="0" dirty="0" err="1">
                <a:solidFill>
                  <a:schemeClr val="bg1"/>
                </a:solidFill>
              </a:rPr>
              <a:t>Vrow</a:t>
            </a:r>
            <a:r>
              <a:rPr lang="fi-FI" b="0" dirty="0">
                <a:solidFill>
                  <a:schemeClr val="bg1"/>
                </a:solidFill>
              </a:rPr>
              <a:t> Marian nostamisprojektin käynnistäminen 2028-2029.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fi-FI" b="0" dirty="0">
                <a:solidFill>
                  <a:schemeClr val="bg1"/>
                </a:solidFill>
              </a:rPr>
              <a:t>Organisaation uudistaminen ja näyttely- sekä ohjelmatoiminnan käynnistäminen. Mediasopimusten kilpailuttaminen 2029-2030</a:t>
            </a:r>
          </a:p>
          <a:p>
            <a:pPr marL="449263" indent="-285750">
              <a:spcBef>
                <a:spcPts val="1800"/>
              </a:spcBef>
              <a:buFont typeface="Wingdings" panose="05000000000000000000" pitchFamily="2" charset="2"/>
              <a:buChar char="ü"/>
            </a:pPr>
            <a:endParaRPr lang="fi-FI" b="0" dirty="0">
              <a:solidFill>
                <a:schemeClr val="bg1"/>
              </a:solidFill>
            </a:endParaRPr>
          </a:p>
          <a:p>
            <a:pPr marL="449263" indent="-285750"/>
            <a:endParaRPr lang="fi-FI" sz="800" b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791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Background pattern&#10;&#10;Description automatically generated">
            <a:extLst>
              <a:ext uri="{FF2B5EF4-FFF2-40B4-BE49-F238E27FC236}">
                <a16:creationId xmlns:a16="http://schemas.microsoft.com/office/drawing/2014/main" id="{D76CBFDF-08E0-4105-BE85-020E023C0E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6339" y="1617636"/>
            <a:ext cx="3659322" cy="3622728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509C6A9-76A9-42A6-9EBE-1EF4311B6A44}"/>
              </a:ext>
            </a:extLst>
          </p:cNvPr>
          <p:cNvSpPr txBox="1">
            <a:spLocks/>
          </p:cNvSpPr>
          <p:nvPr/>
        </p:nvSpPr>
        <p:spPr>
          <a:xfrm>
            <a:off x="2220697" y="536064"/>
            <a:ext cx="8302354" cy="1077218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1600"/>
              </a:spcBef>
            </a:pPr>
            <a:r>
              <a:rPr lang="en-GB" sz="2000" dirty="0" err="1">
                <a:solidFill>
                  <a:schemeClr val="bg1"/>
                </a:solidFill>
              </a:rPr>
              <a:t>Yhteyshenkilö</a:t>
            </a:r>
            <a:r>
              <a:rPr lang="en-GB" sz="2000" dirty="0">
                <a:solidFill>
                  <a:schemeClr val="bg1"/>
                </a:solidFill>
              </a:rPr>
              <a:t>: Markku Luoto (p. 040 844 9511, puheenjohtaja@mas.fi</a:t>
            </a:r>
            <a:endParaRPr lang="en-FI" sz="2000" dirty="0">
              <a:solidFill>
                <a:schemeClr val="bg1"/>
              </a:solidFill>
            </a:endParaRPr>
          </a:p>
        </p:txBody>
      </p:sp>
      <p:pic>
        <p:nvPicPr>
          <p:cNvPr id="1026" name="Picture 2" descr="Markku Luoto">
            <a:extLst>
              <a:ext uri="{FF2B5EF4-FFF2-40B4-BE49-F238E27FC236}">
                <a16:creationId xmlns:a16="http://schemas.microsoft.com/office/drawing/2014/main" id="{15106098-90C8-40D7-962A-4EB87D71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4275" y="2484967"/>
            <a:ext cx="1888066" cy="18880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Vesa Saarinen">
            <a:extLst>
              <a:ext uri="{FF2B5EF4-FFF2-40B4-BE49-F238E27FC236}">
                <a16:creationId xmlns:a16="http://schemas.microsoft.com/office/drawing/2014/main" id="{127D08F6-9206-4308-AD20-932805B2893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21381" t="11728" r="21876" b="31529"/>
          <a:stretch/>
        </p:blipFill>
        <p:spPr bwMode="auto">
          <a:xfrm>
            <a:off x="3959891" y="4985762"/>
            <a:ext cx="1888066" cy="18880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annu Rokka">
            <a:extLst>
              <a:ext uri="{FF2B5EF4-FFF2-40B4-BE49-F238E27FC236}">
                <a16:creationId xmlns:a16="http://schemas.microsoft.com/office/drawing/2014/main" id="{7E4A57EB-989B-4E06-8E63-A5FA95C13E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509659" y="2484967"/>
            <a:ext cx="1888066" cy="188806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9D13BD1-76DA-452D-B8AD-2E268E4EF70F}"/>
              </a:ext>
            </a:extLst>
          </p:cNvPr>
          <p:cNvSpPr txBox="1"/>
          <p:nvPr/>
        </p:nvSpPr>
        <p:spPr>
          <a:xfrm>
            <a:off x="1494503" y="4305521"/>
            <a:ext cx="2977097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Markku Luoto, </a:t>
            </a:r>
            <a:r>
              <a:rPr lang="en-GB" sz="1600" dirty="0" err="1">
                <a:solidFill>
                  <a:schemeClr val="bg1"/>
                </a:solidFill>
              </a:rPr>
              <a:t>puheenjohtaja</a:t>
            </a:r>
            <a:endParaRPr lang="en-GB" sz="1600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ICT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matkailuinformaatio</a:t>
            </a:r>
            <a:r>
              <a:rPr lang="en-GB" sz="1600" dirty="0">
                <a:solidFill>
                  <a:schemeClr val="bg1"/>
                </a:solidFill>
              </a:rPr>
              <a:t> 35v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Vedenalaiset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kenttätyöt</a:t>
            </a:r>
            <a:r>
              <a:rPr lang="en-GB" sz="1600" dirty="0">
                <a:solidFill>
                  <a:schemeClr val="bg1"/>
                </a:solidFill>
              </a:rPr>
              <a:t> 30v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Hylkypuistot</a:t>
            </a:r>
            <a:r>
              <a:rPr lang="en-GB" sz="1600" dirty="0">
                <a:solidFill>
                  <a:schemeClr val="bg1"/>
                </a:solidFill>
              </a:rPr>
              <a:t> 22v</a:t>
            </a:r>
            <a:endParaRPr lang="en-FI" sz="1600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86043DF-8FA7-44F4-9D73-DEFE4BD84F24}"/>
              </a:ext>
            </a:extLst>
          </p:cNvPr>
          <p:cNvSpPr txBox="1"/>
          <p:nvPr/>
        </p:nvSpPr>
        <p:spPr>
          <a:xfrm>
            <a:off x="5847957" y="5675839"/>
            <a:ext cx="325089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Vesa Saarinen, </a:t>
            </a:r>
            <a:r>
              <a:rPr lang="en-GB" sz="1600" dirty="0" err="1">
                <a:solidFill>
                  <a:schemeClr val="bg1"/>
                </a:solidFill>
              </a:rPr>
              <a:t>toiminnanjohtaja</a:t>
            </a:r>
            <a:endParaRPr lang="en-GB" sz="1600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IOT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markkinointimateriaalit</a:t>
            </a:r>
            <a:r>
              <a:rPr lang="en-GB" sz="1600" dirty="0">
                <a:solidFill>
                  <a:schemeClr val="bg1"/>
                </a:solidFill>
              </a:rPr>
              <a:t> 40v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Meriarkeologiset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kenttätyöt</a:t>
            </a:r>
            <a:r>
              <a:rPr lang="en-GB" sz="1600" dirty="0">
                <a:solidFill>
                  <a:schemeClr val="bg1"/>
                </a:solidFill>
              </a:rPr>
              <a:t> 35v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Antiikki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entisöinti</a:t>
            </a:r>
            <a:r>
              <a:rPr lang="en-GB" sz="1600" dirty="0">
                <a:solidFill>
                  <a:schemeClr val="bg1"/>
                </a:solidFill>
              </a:rPr>
              <a:t> 30v</a:t>
            </a:r>
            <a:endParaRPr lang="en-FI" sz="1600" dirty="0">
              <a:solidFill>
                <a:schemeClr val="bg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D629BD4-F63E-4516-A426-4453B3472FF5}"/>
              </a:ext>
            </a:extLst>
          </p:cNvPr>
          <p:cNvSpPr txBox="1"/>
          <p:nvPr/>
        </p:nvSpPr>
        <p:spPr>
          <a:xfrm>
            <a:off x="7765583" y="4288861"/>
            <a:ext cx="3161635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</a:rPr>
              <a:t>Hannu Rokka, </a:t>
            </a:r>
            <a:r>
              <a:rPr lang="en-GB" sz="1600" dirty="0" err="1">
                <a:solidFill>
                  <a:schemeClr val="bg1"/>
                </a:solidFill>
              </a:rPr>
              <a:t>seuran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asiamies</a:t>
            </a:r>
            <a:endParaRPr lang="en-GB" sz="1600" dirty="0">
              <a:solidFill>
                <a:schemeClr val="bg1"/>
              </a:solidFill>
            </a:endParaRP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>
                <a:solidFill>
                  <a:schemeClr val="bg1"/>
                </a:solidFill>
              </a:rPr>
              <a:t>ICT, </a:t>
            </a:r>
            <a:r>
              <a:rPr lang="en-GB" sz="1600" dirty="0" err="1">
                <a:solidFill>
                  <a:schemeClr val="bg1"/>
                </a:solidFill>
              </a:rPr>
              <a:t>konsultointi</a:t>
            </a:r>
            <a:r>
              <a:rPr lang="en-GB" sz="1600" dirty="0">
                <a:solidFill>
                  <a:schemeClr val="bg1"/>
                </a:solidFill>
              </a:rPr>
              <a:t>, </a:t>
            </a:r>
            <a:r>
              <a:rPr lang="en-GB" sz="1600" dirty="0" err="1">
                <a:solidFill>
                  <a:schemeClr val="bg1"/>
                </a:solidFill>
              </a:rPr>
              <a:t>johtaminen</a:t>
            </a:r>
            <a:r>
              <a:rPr lang="en-GB" sz="1600" dirty="0">
                <a:solidFill>
                  <a:schemeClr val="bg1"/>
                </a:solidFill>
              </a:rPr>
              <a:t> 30v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Sukeltaminen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sukellustyöt</a:t>
            </a:r>
            <a:r>
              <a:rPr lang="en-GB" sz="1600" dirty="0">
                <a:solidFill>
                  <a:schemeClr val="bg1"/>
                </a:solidFill>
              </a:rPr>
              <a:t> 35v</a:t>
            </a:r>
          </a:p>
          <a:p>
            <a:pPr marL="177800" indent="-177800">
              <a:buFont typeface="Arial" panose="020B0604020202020204" pitchFamily="34" charset="0"/>
              <a:buChar char="•"/>
            </a:pPr>
            <a:r>
              <a:rPr lang="en-GB" sz="1600" dirty="0" err="1">
                <a:solidFill>
                  <a:schemeClr val="bg1"/>
                </a:solidFill>
              </a:rPr>
              <a:t>Veneily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ja</a:t>
            </a:r>
            <a:r>
              <a:rPr lang="en-GB" sz="1600" dirty="0">
                <a:solidFill>
                  <a:schemeClr val="bg1"/>
                </a:solidFill>
              </a:rPr>
              <a:t> </a:t>
            </a:r>
            <a:r>
              <a:rPr lang="en-GB" sz="1600" dirty="0" err="1">
                <a:solidFill>
                  <a:schemeClr val="bg1"/>
                </a:solidFill>
              </a:rPr>
              <a:t>mereily</a:t>
            </a:r>
            <a:r>
              <a:rPr lang="en-GB" sz="1600" dirty="0">
                <a:solidFill>
                  <a:schemeClr val="bg1"/>
                </a:solidFill>
              </a:rPr>
              <a:t> 25v</a:t>
            </a:r>
            <a:endParaRPr lang="en-FI" sz="1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0586839"/>
      </p:ext>
    </p:extLst>
  </p:cSld>
  <p:clrMapOvr>
    <a:masterClrMapping/>
  </p:clrMapOvr>
  <p:transition spd="slow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F90798-9AA8-6380-3624-9B0086057E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08DD4828-F081-E89E-7C59-5A9D696A49C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6E670C07-6773-BA7B-BD48-A68D37EA61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scuba divers in the water&#10;&#10;Description automatically generated with low confidence">
            <a:extLst>
              <a:ext uri="{FF2B5EF4-FFF2-40B4-BE49-F238E27FC236}">
                <a16:creationId xmlns:a16="http://schemas.microsoft.com/office/drawing/2014/main" id="{F3959183-507F-5B91-56C7-38761811933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EF9FE5DC-0799-6592-826F-5451C4EF8A3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452000" y="-1215000"/>
            <a:ext cx="9288000" cy="9288000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81C181A-9AE8-624F-2DB7-724F8657789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duotone>
              <a:prstClr val="black"/>
              <a:srgbClr val="004469">
                <a:tint val="45000"/>
                <a:satMod val="400000"/>
              </a:srgb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100000" contras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79519" y="2719685"/>
            <a:ext cx="1432959" cy="1418629"/>
          </a:xfrm>
          <a:prstGeom prst="rect">
            <a:avLst/>
          </a:prstGeom>
          <a:ln>
            <a:noFill/>
          </a:ln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5" name="Arrow: Right 4">
            <a:extLst>
              <a:ext uri="{FF2B5EF4-FFF2-40B4-BE49-F238E27FC236}">
                <a16:creationId xmlns:a16="http://schemas.microsoft.com/office/drawing/2014/main" id="{B9B0BD4E-D14A-E566-60AF-A913DB2FD9C0}"/>
              </a:ext>
            </a:extLst>
          </p:cNvPr>
          <p:cNvSpPr/>
          <p:nvPr/>
        </p:nvSpPr>
        <p:spPr>
          <a:xfrm rot="18900000">
            <a:off x="6392489" y="1124438"/>
            <a:ext cx="3310466" cy="946381"/>
          </a:xfrm>
          <a:prstGeom prst="righ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 err="1">
                <a:solidFill>
                  <a:schemeClr val="tx1"/>
                </a:solidFill>
              </a:rPr>
              <a:t>University</a:t>
            </a:r>
            <a:r>
              <a:rPr lang="fi-FI" sz="2000" dirty="0">
                <a:solidFill>
                  <a:schemeClr val="tx1"/>
                </a:solidFill>
              </a:rPr>
              <a:t> </a:t>
            </a:r>
            <a:r>
              <a:rPr lang="fi-FI" sz="2000" dirty="0" err="1">
                <a:solidFill>
                  <a:schemeClr val="tx1"/>
                </a:solidFill>
              </a:rPr>
              <a:t>Field</a:t>
            </a:r>
            <a:r>
              <a:rPr lang="fi-FI" sz="2000" dirty="0">
                <a:solidFill>
                  <a:schemeClr val="tx1"/>
                </a:solidFill>
              </a:rPr>
              <a:t> Schools</a:t>
            </a:r>
            <a:endParaRPr lang="en-FI" sz="2000" dirty="0">
              <a:solidFill>
                <a:schemeClr val="tx1"/>
              </a:solidFill>
            </a:endParaRPr>
          </a:p>
        </p:txBody>
      </p:sp>
      <p:sp>
        <p:nvSpPr>
          <p:cNvPr id="6" name="Arrow: Right 5">
            <a:extLst>
              <a:ext uri="{FF2B5EF4-FFF2-40B4-BE49-F238E27FC236}">
                <a16:creationId xmlns:a16="http://schemas.microsoft.com/office/drawing/2014/main" id="{6B712485-E483-482B-0051-F62173D8DCB8}"/>
              </a:ext>
            </a:extLst>
          </p:cNvPr>
          <p:cNvSpPr/>
          <p:nvPr/>
        </p:nvSpPr>
        <p:spPr>
          <a:xfrm rot="2700000">
            <a:off x="6355290" y="4745159"/>
            <a:ext cx="3310466" cy="946381"/>
          </a:xfrm>
          <a:prstGeom prst="righ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dirty="0">
                <a:solidFill>
                  <a:schemeClr val="tx1"/>
                </a:solidFill>
              </a:rPr>
              <a:t>Baltic Sea 3D </a:t>
            </a:r>
            <a:r>
              <a:rPr lang="fi-FI" dirty="0" err="1">
                <a:solidFill>
                  <a:schemeClr val="tx1"/>
                </a:solidFill>
              </a:rPr>
              <a:t>Wreck</a:t>
            </a:r>
            <a:r>
              <a:rPr lang="fi-FI" dirty="0">
                <a:solidFill>
                  <a:schemeClr val="tx1"/>
                </a:solidFill>
              </a:rPr>
              <a:t> </a:t>
            </a:r>
            <a:r>
              <a:rPr lang="fi-FI" dirty="0" err="1">
                <a:solidFill>
                  <a:schemeClr val="tx1"/>
                </a:solidFill>
              </a:rPr>
              <a:t>Ontology</a:t>
            </a:r>
            <a:endParaRPr lang="en-FI" dirty="0">
              <a:solidFill>
                <a:schemeClr val="tx1"/>
              </a:solidFill>
            </a:endParaRPr>
          </a:p>
        </p:txBody>
      </p:sp>
      <p:sp>
        <p:nvSpPr>
          <p:cNvPr id="12" name="Arrow: Left 11">
            <a:extLst>
              <a:ext uri="{FF2B5EF4-FFF2-40B4-BE49-F238E27FC236}">
                <a16:creationId xmlns:a16="http://schemas.microsoft.com/office/drawing/2014/main" id="{F86D91D3-FADF-7FFA-8EDC-834A609D4BF3}"/>
              </a:ext>
            </a:extLst>
          </p:cNvPr>
          <p:cNvSpPr/>
          <p:nvPr/>
        </p:nvSpPr>
        <p:spPr>
          <a:xfrm rot="2700000">
            <a:off x="2526165" y="1095751"/>
            <a:ext cx="3312000" cy="946800"/>
          </a:xfrm>
          <a:prstGeom prst="lef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Hylkyakvaario</a:t>
            </a:r>
            <a:endParaRPr lang="en-FI" sz="2000" dirty="0">
              <a:solidFill>
                <a:schemeClr val="tx1"/>
              </a:solidFill>
            </a:endParaRPr>
          </a:p>
        </p:txBody>
      </p:sp>
      <p:sp>
        <p:nvSpPr>
          <p:cNvPr id="14" name="Arrow: Left 13">
            <a:extLst>
              <a:ext uri="{FF2B5EF4-FFF2-40B4-BE49-F238E27FC236}">
                <a16:creationId xmlns:a16="http://schemas.microsoft.com/office/drawing/2014/main" id="{647A9BA4-CBA7-3D33-4422-0757F868B682}"/>
              </a:ext>
            </a:extLst>
          </p:cNvPr>
          <p:cNvSpPr/>
          <p:nvPr/>
        </p:nvSpPr>
        <p:spPr>
          <a:xfrm rot="18900000">
            <a:off x="2517573" y="4732225"/>
            <a:ext cx="3312000" cy="946800"/>
          </a:xfrm>
          <a:prstGeom prst="leftArrow">
            <a:avLst/>
          </a:prstGeom>
          <a:solidFill>
            <a:srgbClr val="FFFFFF"/>
          </a:solidFill>
          <a:ln>
            <a:noFill/>
          </a:ln>
          <a:effectLst>
            <a:glow rad="38100">
              <a:schemeClr val="bg1">
                <a:alpha val="5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000" dirty="0">
                <a:solidFill>
                  <a:schemeClr val="tx1"/>
                </a:solidFill>
              </a:rPr>
              <a:t>Viranomaisyhteistyö</a:t>
            </a:r>
            <a:endParaRPr lang="en-FI" sz="2000" dirty="0">
              <a:solidFill>
                <a:schemeClr val="tx1"/>
              </a:solidFill>
            </a:endParaRPr>
          </a:p>
        </p:txBody>
      </p:sp>
      <p:pic>
        <p:nvPicPr>
          <p:cNvPr id="19" name="Picture 18" descr="A logo for the united nations decade of ocean science for sustainable development&#10;&#10;AI-generated content may be incorrect.">
            <a:extLst>
              <a:ext uri="{FF2B5EF4-FFF2-40B4-BE49-F238E27FC236}">
                <a16:creationId xmlns:a16="http://schemas.microsoft.com/office/drawing/2014/main" id="{E4279211-66E9-FCC0-E0D2-8CD8238573DD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19394" y="5160325"/>
            <a:ext cx="2070150" cy="12593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2" name="Picture 21" descr="A close-up of a logo&#10;&#10;AI-generated content may be incorrect.">
            <a:extLst>
              <a:ext uri="{FF2B5EF4-FFF2-40B4-BE49-F238E27FC236}">
                <a16:creationId xmlns:a16="http://schemas.microsoft.com/office/drawing/2014/main" id="{48E84D3D-089A-68CB-6093-B2D6EB06CAFE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9321" y="3618264"/>
            <a:ext cx="2480405" cy="126266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4" name="Picture 23" descr="A purple letters on a white background&#10;&#10;AI-generated content may be incorrect.">
            <a:extLst>
              <a:ext uri="{FF2B5EF4-FFF2-40B4-BE49-F238E27FC236}">
                <a16:creationId xmlns:a16="http://schemas.microsoft.com/office/drawing/2014/main" id="{7C643C11-B701-6B82-E8C7-F7C0AF6E4510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084" y="1569151"/>
            <a:ext cx="1930200" cy="810684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28" name="Picture 27" descr="A black background with a black square&#10;&#10;AI-generated content may be incorrect.">
            <a:extLst>
              <a:ext uri="{FF2B5EF4-FFF2-40B4-BE49-F238E27FC236}">
                <a16:creationId xmlns:a16="http://schemas.microsoft.com/office/drawing/2014/main" id="{EB3BCC64-5492-8894-414F-CBFCB46E675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1758" y="3472719"/>
            <a:ext cx="1909135" cy="11932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0" name="Picture 29" descr="A black rectangular sign with a black background&#10;&#10;AI-generated content may be incorrect.">
            <a:extLst>
              <a:ext uri="{FF2B5EF4-FFF2-40B4-BE49-F238E27FC236}">
                <a16:creationId xmlns:a16="http://schemas.microsoft.com/office/drawing/2014/main" id="{1A868D7F-797C-2B4F-6A81-BA9AA26F3FB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8828" y="375754"/>
            <a:ext cx="1927403" cy="894246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2" name="Picture 31" descr="A black and white logo&#10;&#10;AI-generated content may be incorrect.">
            <a:extLst>
              <a:ext uri="{FF2B5EF4-FFF2-40B4-BE49-F238E27FC236}">
                <a16:creationId xmlns:a16="http://schemas.microsoft.com/office/drawing/2014/main" id="{3CACCCA8-8314-CA69-E517-90FEDC82E236}"/>
              </a:ext>
            </a:extLst>
          </p:cNvPr>
          <p:cNvPicPr>
            <a:picLocks noChangeAspect="1"/>
          </p:cNvPicPr>
          <p:nvPr/>
        </p:nvPicPr>
        <p:blipFill>
          <a:blip r:embed="rId1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60415" y="79422"/>
            <a:ext cx="1728906" cy="141652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4" name="Picture 33" descr="A blue and black logo&#10;&#10;AI-generated content may be incorrect.">
            <a:extLst>
              <a:ext uri="{FF2B5EF4-FFF2-40B4-BE49-F238E27FC236}">
                <a16:creationId xmlns:a16="http://schemas.microsoft.com/office/drawing/2014/main" id="{8A2D475F-4BFF-A921-C289-C9AC769B651E}"/>
              </a:ext>
            </a:extLst>
          </p:cNvPr>
          <p:cNvPicPr>
            <a:picLocks noChangeAspect="1"/>
          </p:cNvPicPr>
          <p:nvPr/>
        </p:nvPicPr>
        <p:blipFill>
          <a:blip r:embed="rId12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9023" y="1135994"/>
            <a:ext cx="1927403" cy="135850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56F6D1EE-7803-6380-57BC-D347693BC14F}"/>
              </a:ext>
            </a:extLst>
          </p:cNvPr>
          <p:cNvGrpSpPr/>
          <p:nvPr/>
        </p:nvGrpSpPr>
        <p:grpSpPr>
          <a:xfrm>
            <a:off x="4144656" y="5037289"/>
            <a:ext cx="1933015" cy="1375476"/>
            <a:chOff x="4003140" y="5205625"/>
            <a:chExt cx="1933015" cy="1375476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C70D735A-FE60-1CDF-9D9A-7C5E5F7690A1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r="70488"/>
            <a:stretch/>
          </p:blipFill>
          <p:spPr>
            <a:xfrm>
              <a:off x="4456968" y="5205625"/>
              <a:ext cx="801114" cy="70849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  <p:pic>
          <p:nvPicPr>
            <p:cNvPr id="37" name="Graphic 36">
              <a:extLst>
                <a:ext uri="{FF2B5EF4-FFF2-40B4-BE49-F238E27FC236}">
                  <a16:creationId xmlns:a16="http://schemas.microsoft.com/office/drawing/2014/main" id="{C1BAA834-2773-08F2-B8F3-52CB1B5DFFB3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28791"/>
            <a:stretch/>
          </p:blipFill>
          <p:spPr>
            <a:xfrm>
              <a:off x="4003140" y="5872603"/>
              <a:ext cx="1933015" cy="708498"/>
            </a:xfrm>
            <a:prstGeom prst="rect">
              <a:avLst/>
            </a:prstGeom>
            <a:effectLst>
              <a:glow rad="101600">
                <a:schemeClr val="bg1">
                  <a:alpha val="60000"/>
                </a:schemeClr>
              </a:glow>
            </a:effectLst>
          </p:spPr>
        </p:pic>
      </p:grpSp>
      <p:pic>
        <p:nvPicPr>
          <p:cNvPr id="40" name="Picture 39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C6D188AD-DA67-4125-6144-0F4085C6A7DA}"/>
              </a:ext>
            </a:extLst>
          </p:cNvPr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504" y="6469906"/>
            <a:ext cx="1428003" cy="330953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42" name="Picture 41" descr="A blue and green map with white dots&#10;&#10;AI-generated content may be incorrect.">
            <a:extLst>
              <a:ext uri="{FF2B5EF4-FFF2-40B4-BE49-F238E27FC236}">
                <a16:creationId xmlns:a16="http://schemas.microsoft.com/office/drawing/2014/main" id="{CA4A8E76-7BDC-39F1-8659-4B82CA421296}"/>
              </a:ext>
            </a:extLst>
          </p:cNvPr>
          <p:cNvPicPr>
            <a:picLocks noChangeAspect="1"/>
          </p:cNvPicPr>
          <p:nvPr/>
        </p:nvPicPr>
        <p:blipFill>
          <a:blip r:embed="rId1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686" y="4601525"/>
            <a:ext cx="650142" cy="558800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14D216FE-DDF1-61F4-BE02-86955216B04C}"/>
              </a:ext>
            </a:extLst>
          </p:cNvPr>
          <p:cNvSpPr txBox="1"/>
          <p:nvPr/>
        </p:nvSpPr>
        <p:spPr>
          <a:xfrm>
            <a:off x="463210" y="163383"/>
            <a:ext cx="2476960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fi-FI" sz="4000" b="1" dirty="0">
                <a:solidFill>
                  <a:schemeClr val="bg1"/>
                </a:solidFill>
              </a:rPr>
              <a:t>JULKISUUS</a:t>
            </a:r>
            <a:endParaRPr lang="en-FI" sz="4000" b="1" dirty="0">
              <a:solidFill>
                <a:schemeClr val="bg1"/>
              </a:solidFill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48D1B55E-E222-C036-BD53-6D034FF033BE}"/>
              </a:ext>
            </a:extLst>
          </p:cNvPr>
          <p:cNvSpPr txBox="1"/>
          <p:nvPr/>
        </p:nvSpPr>
        <p:spPr>
          <a:xfrm>
            <a:off x="463446" y="5952330"/>
            <a:ext cx="2061911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SUOJELU</a:t>
            </a:r>
            <a:endParaRPr lang="en-FI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6687ADD6-7CEF-C606-A3B9-0A481BCD6E35}"/>
              </a:ext>
            </a:extLst>
          </p:cNvPr>
          <p:cNvSpPr txBox="1"/>
          <p:nvPr/>
        </p:nvSpPr>
        <p:spPr>
          <a:xfrm>
            <a:off x="9552645" y="5941817"/>
            <a:ext cx="2468946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TUTKIMUS</a:t>
            </a:r>
            <a:endParaRPr lang="en-FI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5E5DFEA9-8C7D-02F7-CBF8-87715F2F8476}"/>
              </a:ext>
            </a:extLst>
          </p:cNvPr>
          <p:cNvSpPr txBox="1"/>
          <p:nvPr/>
        </p:nvSpPr>
        <p:spPr>
          <a:xfrm>
            <a:off x="9552645" y="163383"/>
            <a:ext cx="2493183" cy="70788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4000" b="1">
                <a:solidFill>
                  <a:schemeClr val="bg1"/>
                </a:solidFill>
              </a:defRPr>
            </a:lvl1pPr>
          </a:lstStyle>
          <a:p>
            <a:r>
              <a:rPr lang="fi-FI" dirty="0"/>
              <a:t>KOULUTUS</a:t>
            </a:r>
            <a:endParaRPr lang="en-FI" dirty="0"/>
          </a:p>
        </p:txBody>
      </p:sp>
      <p:pic>
        <p:nvPicPr>
          <p:cNvPr id="48" name="Picture 47" descr="A blue and white logo&#10;&#10;AI-generated content may be incorrect.">
            <a:extLst>
              <a:ext uri="{FF2B5EF4-FFF2-40B4-BE49-F238E27FC236}">
                <a16:creationId xmlns:a16="http://schemas.microsoft.com/office/drawing/2014/main" id="{AB609F97-C5A0-F8B1-602F-45871DD72B99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048"/>
          <a:stretch/>
        </p:blipFill>
        <p:spPr>
          <a:xfrm>
            <a:off x="7667298" y="2657601"/>
            <a:ext cx="1823956" cy="710771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0" name="Picture 49" descr="A black and white logo&#10;&#10;AI-generated content may be incorrect.">
            <a:extLst>
              <a:ext uri="{FF2B5EF4-FFF2-40B4-BE49-F238E27FC236}">
                <a16:creationId xmlns:a16="http://schemas.microsoft.com/office/drawing/2014/main" id="{29A08A93-B993-D4A5-1AEC-F49CB994965C}"/>
              </a:ext>
            </a:extLst>
          </p:cNvPr>
          <p:cNvPicPr>
            <a:picLocks noChangeAspect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9432" y="2860102"/>
            <a:ext cx="1246151" cy="82925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2" name="Picture 51" descr="A blue text on a white background&#10;&#10;AI-generated content may be incorrect.">
            <a:extLst>
              <a:ext uri="{FF2B5EF4-FFF2-40B4-BE49-F238E27FC236}">
                <a16:creationId xmlns:a16="http://schemas.microsoft.com/office/drawing/2014/main" id="{280CF7AA-3041-810C-2184-BD7590DE34D8}"/>
              </a:ext>
            </a:extLst>
          </p:cNvPr>
          <p:cNvPicPr>
            <a:picLocks noChangeAspect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7336" y="1911612"/>
            <a:ext cx="1276674" cy="53871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4" name="Picture 53" descr="A red and blue logo&#10;&#10;AI-generated content may be incorrect.">
            <a:extLst>
              <a:ext uri="{FF2B5EF4-FFF2-40B4-BE49-F238E27FC236}">
                <a16:creationId xmlns:a16="http://schemas.microsoft.com/office/drawing/2014/main" id="{6112A240-BA50-98B8-BED3-81687F417D86}"/>
              </a:ext>
            </a:extLst>
          </p:cNvPr>
          <p:cNvPicPr>
            <a:picLocks noChangeAspect="1"/>
          </p:cNvPicPr>
          <p:nvPr/>
        </p:nvPicPr>
        <p:blipFill>
          <a:blip r:embed="rId2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70" b="21253"/>
          <a:stretch/>
        </p:blipFill>
        <p:spPr>
          <a:xfrm>
            <a:off x="4824376" y="1474990"/>
            <a:ext cx="1465921" cy="299763"/>
          </a:xfrm>
          <a:prstGeom prst="rect">
            <a:avLst/>
          </a:prstGeom>
        </p:spPr>
      </p:pic>
      <p:pic>
        <p:nvPicPr>
          <p:cNvPr id="56" name="Picture 55" descr="A blue and white logo&#10;&#10;AI-generated content may be incorrect.">
            <a:extLst>
              <a:ext uri="{FF2B5EF4-FFF2-40B4-BE49-F238E27FC236}">
                <a16:creationId xmlns:a16="http://schemas.microsoft.com/office/drawing/2014/main" id="{DA74AFF5-2E37-3D1B-4146-CBA75F78D22E}"/>
              </a:ext>
            </a:extLst>
          </p:cNvPr>
          <p:cNvPicPr>
            <a:picLocks noChangeAspect="1"/>
          </p:cNvPicPr>
          <p:nvPr/>
        </p:nvPicPr>
        <p:blipFill>
          <a:blip r:embed="rId21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705" b="21246"/>
          <a:stretch/>
        </p:blipFill>
        <p:spPr>
          <a:xfrm>
            <a:off x="2577121" y="2359457"/>
            <a:ext cx="1685874" cy="533607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58" name="Picture 57" descr="A close-up of a logo&#10;&#10;AI-generated content may be incorrect.">
            <a:extLst>
              <a:ext uri="{FF2B5EF4-FFF2-40B4-BE49-F238E27FC236}">
                <a16:creationId xmlns:a16="http://schemas.microsoft.com/office/drawing/2014/main" id="{8A6466EF-4AB7-11B9-8245-20EDADFC7D66}"/>
              </a:ext>
            </a:extLst>
          </p:cNvPr>
          <p:cNvPicPr>
            <a:picLocks noChangeAspect="1"/>
          </p:cNvPicPr>
          <p:nvPr/>
        </p:nvPicPr>
        <p:blipFill>
          <a:blip r:embed="rId2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3394" y="2846628"/>
            <a:ext cx="1706785" cy="620472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60" name="Picture 59" descr="A green and black graphic with text&#10;&#10;AI-generated content may be incorrect.">
            <a:extLst>
              <a:ext uri="{FF2B5EF4-FFF2-40B4-BE49-F238E27FC236}">
                <a16:creationId xmlns:a16="http://schemas.microsoft.com/office/drawing/2014/main" id="{3FADC9D3-1CCC-6335-D231-BD152C294B24}"/>
              </a:ext>
            </a:extLst>
          </p:cNvPr>
          <p:cNvPicPr>
            <a:picLocks noChangeAspect="1"/>
          </p:cNvPicPr>
          <p:nvPr/>
        </p:nvPicPr>
        <p:blipFill>
          <a:blip r:embed="rId2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505" y="4645286"/>
            <a:ext cx="2061911" cy="725599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36417776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Background pattern&#10;&#10;Description automatically generated">
            <a:extLst>
              <a:ext uri="{FF2B5EF4-FFF2-40B4-BE49-F238E27FC236}">
                <a16:creationId xmlns:a16="http://schemas.microsoft.com/office/drawing/2014/main" id="{94C064FF-37E5-4AC8-9740-8B3398391E9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1" descr="A group of scuba divers in the water&#10;&#10;Description automatically generated with low confidence">
            <a:extLst>
              <a:ext uri="{FF2B5EF4-FFF2-40B4-BE49-F238E27FC236}">
                <a16:creationId xmlns:a16="http://schemas.microsoft.com/office/drawing/2014/main" id="{2E10E3F4-D11D-4C82-86C2-B8F152C3C46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50F90A1-2281-4505-9D14-63D4A089DF07}"/>
              </a:ext>
            </a:extLst>
          </p:cNvPr>
          <p:cNvSpPr/>
          <p:nvPr/>
        </p:nvSpPr>
        <p:spPr>
          <a:xfrm>
            <a:off x="1452000" y="-1215000"/>
            <a:ext cx="9288000" cy="9288000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11A51C6-BB99-4178-A97C-97462D848860}"/>
              </a:ext>
            </a:extLst>
          </p:cNvPr>
          <p:cNvGrpSpPr/>
          <p:nvPr/>
        </p:nvGrpSpPr>
        <p:grpSpPr>
          <a:xfrm>
            <a:off x="1384663" y="291571"/>
            <a:ext cx="9422674" cy="6213260"/>
            <a:chOff x="1384663" y="291571"/>
            <a:chExt cx="9422674" cy="6213260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D544CFD9-02D8-4AD1-B4FF-EEC4C2E9A5B2}"/>
                </a:ext>
              </a:extLst>
            </p:cNvPr>
            <p:cNvSpPr/>
            <p:nvPr/>
          </p:nvSpPr>
          <p:spPr>
            <a:xfrm>
              <a:off x="1384663" y="291571"/>
              <a:ext cx="9422674" cy="169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spcBef>
                  <a:spcPts val="1600"/>
                </a:spcBef>
                <a:defRPr/>
              </a:pPr>
              <a:r>
                <a:rPr lang="en-US" sz="4000" dirty="0" err="1">
                  <a:latin typeface="Calibri" panose="020F0502020204030204"/>
                </a:rPr>
                <a:t>Meriarkeologisen</a:t>
              </a:r>
              <a:r>
                <a:rPr lang="en-US" sz="4000" dirty="0">
                  <a:latin typeface="Calibri" panose="020F0502020204030204"/>
                </a:rPr>
                <a:t> </a:t>
              </a:r>
              <a:r>
                <a:rPr lang="en-US" sz="4000" dirty="0" err="1">
                  <a:latin typeface="Calibri" panose="020F0502020204030204"/>
                </a:rPr>
                <a:t>Instituutin</a:t>
              </a:r>
              <a:endParaRPr lang="en-US" sz="1600" dirty="0">
                <a:latin typeface="Calibri" panose="020F0502020204030204"/>
              </a:endParaRPr>
            </a:p>
            <a:p>
              <a:pPr algn="ctr">
                <a:defRPr/>
              </a:pPr>
              <a:r>
                <a:rPr lang="en-US" sz="1600" dirty="0">
                  <a:latin typeface="Calibri" panose="020F0502020204030204"/>
                </a:rPr>
                <a:t> </a:t>
              </a:r>
            </a:p>
            <a:p>
              <a:pPr>
                <a:lnSpc>
                  <a:spcPct val="120000"/>
                </a:lnSpc>
                <a:spcBef>
                  <a:spcPts val="1600"/>
                </a:spcBef>
                <a:defRPr/>
              </a:pPr>
              <a:r>
                <a:rPr lang="en-US" sz="3100" dirty="0">
                  <a:latin typeface="Calibri" panose="020F0502020204030204"/>
                </a:rPr>
                <a:t>   </a:t>
              </a:r>
              <a:r>
                <a:rPr lang="en-US" sz="3100" dirty="0" err="1">
                  <a:latin typeface="Calibri" panose="020F0502020204030204"/>
                </a:rPr>
                <a:t>Tarve</a:t>
              </a:r>
              <a:r>
                <a:rPr lang="en-US" sz="3100" dirty="0">
                  <a:latin typeface="Calibri" panose="020F0502020204030204"/>
                </a:rPr>
                <a:t>                                         </a:t>
              </a:r>
              <a:r>
                <a:rPr lang="en-US" sz="3100" dirty="0" err="1">
                  <a:latin typeface="Calibri" panose="020F0502020204030204"/>
                </a:rPr>
                <a:t>Ratkaisu</a:t>
              </a:r>
              <a:endParaRPr lang="en-US" sz="3100" dirty="0">
                <a:latin typeface="Calibri" panose="020F0502020204030204"/>
              </a:endParaRP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A9C6F300-5E21-4A8B-834C-616C49A7903F}"/>
                </a:ext>
              </a:extLst>
            </p:cNvPr>
            <p:cNvSpPr txBox="1">
              <a:spLocks/>
            </p:cNvSpPr>
            <p:nvPr/>
          </p:nvSpPr>
          <p:spPr>
            <a:xfrm>
              <a:off x="1671380" y="2153493"/>
              <a:ext cx="4493682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 err="1"/>
                <a:t>Eteläisestä-Suomesta</a:t>
              </a:r>
              <a:r>
                <a:rPr lang="en-GB" sz="2000" dirty="0"/>
                <a:t> </a:t>
              </a:r>
              <a:r>
                <a:rPr lang="en-GB" sz="2000" dirty="0" err="1"/>
                <a:t>puuttuu</a:t>
              </a:r>
              <a:r>
                <a:rPr lang="en-GB" sz="2000" dirty="0"/>
                <a:t> </a:t>
              </a:r>
              <a:r>
                <a:rPr lang="en-GB" sz="2000" b="1" i="1" dirty="0" err="1"/>
                <a:t>kansain-välisesti</a:t>
              </a:r>
              <a:r>
                <a:rPr lang="en-GB" sz="2000" b="1" i="1" dirty="0"/>
                <a:t> </a:t>
              </a:r>
              <a:r>
                <a:rPr lang="en-GB" sz="2000" b="1" i="1" dirty="0" err="1"/>
                <a:t>kiinnostava</a:t>
              </a:r>
              <a:r>
                <a:rPr lang="en-GB" sz="2000" dirty="0"/>
                <a:t>, </a:t>
              </a:r>
              <a:r>
                <a:rPr lang="en-GB" sz="2000" dirty="0" err="1"/>
                <a:t>suuren</a:t>
              </a:r>
              <a:r>
                <a:rPr lang="en-GB" sz="2000" dirty="0"/>
                <a:t> </a:t>
              </a:r>
              <a:r>
                <a:rPr lang="en-GB" sz="2000" dirty="0" err="1"/>
                <a:t>yleisön</a:t>
              </a:r>
              <a:r>
                <a:rPr lang="en-GB" sz="2000" dirty="0"/>
                <a:t> “</a:t>
              </a:r>
              <a:r>
                <a:rPr lang="en-GB" sz="2000" dirty="0" err="1"/>
                <a:t>vauvasta-vaariin</a:t>
              </a:r>
              <a:r>
                <a:rPr lang="en-GB" sz="2000" dirty="0"/>
                <a:t>” </a:t>
              </a:r>
              <a:r>
                <a:rPr lang="en-GB" sz="2000" dirty="0" err="1"/>
                <a:t>kulttuurimatkailu-kohde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b="1" i="1" dirty="0" err="1"/>
                <a:t>Ainutlaatuiset</a:t>
              </a:r>
              <a:r>
                <a:rPr lang="en-GB" sz="2000" dirty="0"/>
                <a:t> </a:t>
              </a:r>
              <a:r>
                <a:rPr lang="en-GB" sz="2000" dirty="0" err="1"/>
                <a:t>laivahylkymme</a:t>
              </a:r>
              <a:r>
                <a:rPr lang="en-GB" sz="2000" dirty="0"/>
                <a:t> </a:t>
              </a:r>
              <a:r>
                <a:rPr lang="en-GB" sz="2000" dirty="0" err="1"/>
                <a:t>lastei-neen</a:t>
              </a:r>
              <a:r>
                <a:rPr lang="en-GB" sz="2000" dirty="0"/>
                <a:t> </a:t>
              </a:r>
              <a:r>
                <a:rPr lang="en-GB" sz="2000" dirty="0" err="1"/>
                <a:t>tuhoutuvatt</a:t>
              </a:r>
              <a:r>
                <a:rPr lang="en-GB" sz="2000" dirty="0"/>
                <a:t> </a:t>
              </a:r>
              <a:r>
                <a:rPr lang="en-GB" sz="2000" dirty="0" err="1"/>
                <a:t>merenpohjalla</a:t>
              </a:r>
              <a:r>
                <a:rPr lang="en-GB" sz="2000" dirty="0"/>
                <a:t> </a:t>
              </a:r>
              <a:r>
                <a:rPr lang="en-GB" sz="2000" dirty="0" err="1"/>
                <a:t>ilman</a:t>
              </a:r>
              <a:r>
                <a:rPr lang="en-GB" sz="2000" dirty="0"/>
                <a:t>, </a:t>
              </a:r>
              <a:r>
                <a:rPr lang="en-GB" sz="2000" dirty="0" err="1"/>
                <a:t>että</a:t>
              </a:r>
              <a:r>
                <a:rPr lang="en-GB" sz="2000" dirty="0"/>
                <a:t> </a:t>
              </a:r>
              <a:r>
                <a:rPr lang="en-GB" sz="2000" dirty="0" err="1"/>
                <a:t>niihin</a:t>
              </a:r>
              <a:r>
                <a:rPr lang="en-GB" sz="2000" dirty="0"/>
                <a:t> </a:t>
              </a:r>
              <a:r>
                <a:rPr lang="en-GB" sz="2000" dirty="0" err="1"/>
                <a:t>pääsisi</a:t>
              </a:r>
              <a:r>
                <a:rPr lang="en-GB" sz="2000" dirty="0"/>
                <a:t> </a:t>
              </a:r>
              <a:r>
                <a:rPr lang="en-GB" sz="2000" dirty="0" err="1"/>
                <a:t>kunnolla</a:t>
              </a:r>
              <a:r>
                <a:rPr lang="en-GB" sz="2000" dirty="0"/>
                <a:t> </a:t>
              </a:r>
              <a:r>
                <a:rPr lang="en-GB" sz="2000" dirty="0" err="1"/>
                <a:t>tutustumaan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Itämeren</a:t>
              </a:r>
              <a:r>
                <a:rPr lang="en-GB" sz="2000" dirty="0"/>
                <a:t> </a:t>
              </a:r>
              <a:r>
                <a:rPr lang="en-GB" sz="2000" dirty="0" err="1"/>
                <a:t>suojelu</a:t>
              </a:r>
              <a:r>
                <a:rPr lang="en-GB" sz="2000" dirty="0"/>
                <a:t> </a:t>
              </a:r>
              <a:r>
                <a:rPr lang="en-GB" sz="2000" dirty="0" err="1"/>
                <a:t>tarvitsee</a:t>
              </a:r>
              <a:r>
                <a:rPr lang="en-GB" sz="2000" dirty="0"/>
                <a:t> </a:t>
              </a:r>
              <a:r>
                <a:rPr lang="en-GB" sz="2000" dirty="0" err="1"/>
                <a:t>konkreet-tisen</a:t>
              </a:r>
              <a:r>
                <a:rPr lang="en-GB" sz="2000" dirty="0"/>
                <a:t> </a:t>
              </a:r>
              <a:r>
                <a:rPr lang="en-GB" sz="2000" dirty="0" err="1"/>
                <a:t>esimerkin</a:t>
              </a:r>
              <a:r>
                <a:rPr lang="en-GB" sz="2000" dirty="0"/>
                <a:t> </a:t>
              </a:r>
              <a:r>
                <a:rPr lang="en-GB" sz="2000" dirty="0" err="1"/>
                <a:t>rehevöitymisen</a:t>
              </a:r>
              <a:r>
                <a:rPr lang="en-GB" sz="2000" dirty="0"/>
                <a:t> </a:t>
              </a:r>
              <a:r>
                <a:rPr lang="en-GB" sz="2000" dirty="0" err="1"/>
                <a:t>vaiku-tuksista</a:t>
              </a:r>
              <a:r>
                <a:rPr lang="en-GB" sz="2000" dirty="0"/>
                <a:t> </a:t>
              </a:r>
              <a:r>
                <a:rPr lang="en-GB" sz="2000" b="1" i="1" dirty="0" err="1"/>
                <a:t>kokemuksiimme</a:t>
              </a:r>
              <a:endParaRPr lang="en-FI" sz="2000" b="1" i="1" dirty="0"/>
            </a:p>
          </p:txBody>
        </p:sp>
        <p:sp>
          <p:nvSpPr>
            <p:cNvPr id="20" name="Content Placeholder 2">
              <a:extLst>
                <a:ext uri="{FF2B5EF4-FFF2-40B4-BE49-F238E27FC236}">
                  <a16:creationId xmlns:a16="http://schemas.microsoft.com/office/drawing/2014/main" id="{91F2E12D-5437-42BC-8279-C22456AED9AA}"/>
                </a:ext>
              </a:extLst>
            </p:cNvPr>
            <p:cNvSpPr txBox="1">
              <a:spLocks/>
            </p:cNvSpPr>
            <p:nvPr/>
          </p:nvSpPr>
          <p:spPr>
            <a:xfrm>
              <a:off x="6246318" y="2153493"/>
              <a:ext cx="4493682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</a:t>
              </a:r>
              <a:r>
                <a:rPr lang="en-GB" sz="2000" dirty="0"/>
                <a:t> </a:t>
              </a:r>
              <a:r>
                <a:rPr lang="en-GB" sz="2000" dirty="0" err="1"/>
                <a:t>voi</a:t>
              </a:r>
              <a:r>
                <a:rPr lang="en-GB" sz="2000" dirty="0"/>
                <a:t> </a:t>
              </a:r>
              <a:r>
                <a:rPr lang="en-GB" sz="2000" dirty="0" err="1"/>
                <a:t>onnistuessaan</a:t>
              </a:r>
              <a:r>
                <a:rPr lang="en-GB" sz="2000" dirty="0"/>
                <a:t> </a:t>
              </a:r>
              <a:r>
                <a:rPr lang="en-GB" sz="2000" dirty="0" err="1"/>
                <a:t>nousta</a:t>
              </a:r>
              <a:r>
                <a:rPr lang="en-GB" sz="2000" dirty="0"/>
                <a:t> </a:t>
              </a:r>
              <a:r>
                <a:rPr lang="en-GB" sz="2000" dirty="0" err="1"/>
                <a:t>maailmanluokan</a:t>
              </a:r>
              <a:r>
                <a:rPr lang="en-GB" sz="2000" dirty="0"/>
                <a:t> </a:t>
              </a:r>
              <a:r>
                <a:rPr lang="en-GB" sz="2000" dirty="0" err="1"/>
                <a:t>nähtävyydeksi</a:t>
              </a:r>
              <a:r>
                <a:rPr lang="en-GB" sz="2000" dirty="0"/>
                <a:t> </a:t>
              </a:r>
              <a:r>
                <a:rPr lang="en-GB" sz="2000" dirty="0" err="1"/>
                <a:t>etenkin</a:t>
              </a:r>
              <a:r>
                <a:rPr lang="en-GB" sz="2000" dirty="0"/>
                <a:t> </a:t>
              </a:r>
              <a:r>
                <a:rPr lang="en-GB" sz="2000" b="1" i="1" dirty="0" err="1"/>
                <a:t>toiminnallisen</a:t>
              </a:r>
              <a:r>
                <a:rPr lang="en-GB" sz="2000" dirty="0"/>
                <a:t> </a:t>
              </a:r>
              <a:r>
                <a:rPr lang="en-GB" sz="2000" dirty="0" err="1"/>
                <a:t>ohjelman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Vasamuseetin</a:t>
              </a:r>
              <a:r>
                <a:rPr lang="en-GB" sz="2000" dirty="0"/>
                <a:t> </a:t>
              </a:r>
              <a:r>
                <a:rPr lang="en-GB" sz="2000" dirty="0" err="1"/>
                <a:t>läheisyyden</a:t>
              </a:r>
              <a:r>
                <a:rPr lang="en-GB" sz="2000" dirty="0"/>
                <a:t> </a:t>
              </a:r>
              <a:r>
                <a:rPr lang="en-GB" sz="2000" dirty="0" err="1"/>
                <a:t>ansiosta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Meriarkeologisen</a:t>
              </a:r>
              <a:r>
                <a:rPr lang="en-GB" sz="2000" dirty="0"/>
                <a:t> </a:t>
              </a:r>
              <a:r>
                <a:rPr lang="en-GB" sz="2000" dirty="0" err="1"/>
                <a:t>Instituutin</a:t>
              </a:r>
              <a:r>
                <a:rPr lang="en-GB" sz="2000" dirty="0"/>
                <a:t> </a:t>
              </a:r>
              <a:r>
                <a:rPr lang="en-GB" sz="2000" dirty="0" err="1"/>
                <a:t>avulla</a:t>
              </a:r>
              <a:r>
                <a:rPr lang="en-GB" sz="2000" dirty="0"/>
                <a:t> </a:t>
              </a:r>
              <a:r>
                <a:rPr lang="en-GB" sz="2000" dirty="0" err="1"/>
                <a:t>hienoimmat</a:t>
              </a:r>
              <a:r>
                <a:rPr lang="en-GB" sz="2000" dirty="0"/>
                <a:t> </a:t>
              </a:r>
              <a:r>
                <a:rPr lang="en-GB" sz="2000" dirty="0" err="1"/>
                <a:t>hylkymme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erityisesti</a:t>
              </a:r>
              <a:r>
                <a:rPr lang="en-GB" sz="2000" dirty="0"/>
                <a:t> </a:t>
              </a:r>
              <a:r>
                <a:rPr lang="en-GB" sz="2000" dirty="0" err="1"/>
                <a:t>niiden</a:t>
              </a:r>
              <a:r>
                <a:rPr lang="en-GB" sz="2000" dirty="0"/>
                <a:t> </a:t>
              </a:r>
              <a:r>
                <a:rPr lang="en-GB" sz="2000" b="1" i="1" dirty="0" err="1"/>
                <a:t>kuuluisa</a:t>
              </a:r>
              <a:r>
                <a:rPr lang="en-GB" sz="2000" b="1" i="1" dirty="0"/>
                <a:t> </a:t>
              </a:r>
              <a:r>
                <a:rPr lang="en-GB" sz="2000" b="1" i="1" dirty="0" err="1"/>
                <a:t>lasti</a:t>
              </a:r>
              <a:r>
                <a:rPr lang="en-GB" sz="2000" b="1" i="1" dirty="0"/>
                <a:t> </a:t>
              </a:r>
              <a:r>
                <a:rPr lang="en-GB" sz="2000" dirty="0" err="1"/>
                <a:t>saadaan</a:t>
              </a:r>
              <a:r>
                <a:rPr lang="en-GB" sz="2000" dirty="0"/>
                <a:t> </a:t>
              </a:r>
              <a:r>
                <a:rPr lang="en-GB" sz="2000" dirty="0" err="1"/>
                <a:t>kaiken</a:t>
              </a:r>
              <a:r>
                <a:rPr lang="en-GB" sz="2000" dirty="0"/>
                <a:t> </a:t>
              </a:r>
              <a:r>
                <a:rPr lang="en-GB" sz="2000" dirty="0" err="1"/>
                <a:t>kansan</a:t>
              </a:r>
              <a:r>
                <a:rPr lang="en-GB" sz="2000" dirty="0"/>
                <a:t> </a:t>
              </a:r>
              <a:r>
                <a:rPr lang="en-GB" sz="2000" dirty="0" err="1"/>
                <a:t>näkyville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kuuluville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Hylkyakvaarion</a:t>
              </a:r>
              <a:r>
                <a:rPr lang="en-GB" sz="2000" dirty="0"/>
                <a:t> </a:t>
              </a:r>
              <a:r>
                <a:rPr lang="en-GB" sz="2000" dirty="0" err="1"/>
                <a:t>sivualtaissa</a:t>
              </a:r>
              <a:r>
                <a:rPr lang="en-GB" sz="2000" dirty="0"/>
                <a:t> </a:t>
              </a:r>
              <a:r>
                <a:rPr lang="en-GB" sz="2000" dirty="0" err="1"/>
                <a:t>voidaan</a:t>
              </a:r>
              <a:r>
                <a:rPr lang="en-GB" sz="2000" dirty="0"/>
                <a:t> </a:t>
              </a:r>
              <a:r>
                <a:rPr lang="en-GB" sz="2000" b="1" i="1" dirty="0" err="1"/>
                <a:t>havainnollistaa</a:t>
              </a:r>
              <a:r>
                <a:rPr lang="en-GB" sz="2000" dirty="0"/>
                <a:t> </a:t>
              </a:r>
              <a:r>
                <a:rPr lang="en-GB" sz="2000" dirty="0" err="1"/>
                <a:t>luomuveden</a:t>
              </a:r>
              <a:r>
                <a:rPr lang="en-GB" sz="2000" dirty="0"/>
                <a:t> </a:t>
              </a:r>
              <a:r>
                <a:rPr lang="en-GB" sz="2000" dirty="0" err="1"/>
                <a:t>tilanne</a:t>
              </a:r>
              <a:r>
                <a:rPr lang="en-GB" sz="2000" dirty="0"/>
                <a:t>   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näyttää</a:t>
              </a:r>
              <a:r>
                <a:rPr lang="en-GB" sz="2000" dirty="0"/>
                <a:t> </a:t>
              </a:r>
              <a:r>
                <a:rPr lang="en-GB" sz="2000" dirty="0" err="1"/>
                <a:t>miten</a:t>
              </a:r>
              <a:r>
                <a:rPr lang="en-GB" sz="2000" dirty="0"/>
                <a:t> se </a:t>
              </a:r>
              <a:r>
                <a:rPr lang="en-GB" sz="2000" dirty="0" err="1"/>
                <a:t>vaikutta</a:t>
              </a:r>
              <a:r>
                <a:rPr lang="en-GB" sz="2000" dirty="0"/>
                <a:t> </a:t>
              </a:r>
              <a:r>
                <a:rPr lang="en-GB" sz="2000" dirty="0" err="1"/>
                <a:t>hylkyihin</a:t>
              </a:r>
              <a:endParaRPr lang="en-FI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258047044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EEE2337-2F58-4C23-8387-3D954E263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D05FD9-9113-4E7C-9AD2-B9C92819A127}"/>
              </a:ext>
            </a:extLst>
          </p:cNvPr>
          <p:cNvGrpSpPr/>
          <p:nvPr/>
        </p:nvGrpSpPr>
        <p:grpSpPr>
          <a:xfrm>
            <a:off x="262589" y="393231"/>
            <a:ext cx="3494710" cy="2517265"/>
            <a:chOff x="388621" y="321598"/>
            <a:chExt cx="3494710" cy="2517265"/>
          </a:xfrm>
        </p:grpSpPr>
        <p:pic>
          <p:nvPicPr>
            <p:cNvPr id="9" name="Picture 2" descr="Bygningsfonden">
              <a:extLst>
                <a:ext uri="{FF2B5EF4-FFF2-40B4-BE49-F238E27FC236}">
                  <a16:creationId xmlns:a16="http://schemas.microsoft.com/office/drawing/2014/main" id="{F236B5ED-93D9-4B6C-A469-D8450947F4F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8621" y="321598"/>
              <a:ext cx="2950181" cy="2182368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30855D-4B12-4046-A4F8-8E645CE984AE}"/>
                </a:ext>
              </a:extLst>
            </p:cNvPr>
            <p:cNvSpPr txBox="1"/>
            <p:nvPr/>
          </p:nvSpPr>
          <p:spPr>
            <a:xfrm>
              <a:off x="784406" y="2223310"/>
              <a:ext cx="309892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______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Akvaariorakennus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6541B2-15CD-481C-A8A0-451BA18E5B2F}"/>
              </a:ext>
            </a:extLst>
          </p:cNvPr>
          <p:cNvGrpSpPr/>
          <p:nvPr/>
        </p:nvGrpSpPr>
        <p:grpSpPr>
          <a:xfrm>
            <a:off x="4366540" y="377257"/>
            <a:ext cx="3543841" cy="2533239"/>
            <a:chOff x="5238822" y="305624"/>
            <a:chExt cx="3543841" cy="2533239"/>
          </a:xfrm>
        </p:grpSpPr>
        <p:pic>
          <p:nvPicPr>
            <p:cNvPr id="13" name="Picture 12" descr="People looking at fish in a tank&#10;&#10;Description automatically generated with medium confidence">
              <a:extLst>
                <a:ext uri="{FF2B5EF4-FFF2-40B4-BE49-F238E27FC236}">
                  <a16:creationId xmlns:a16="http://schemas.microsoft.com/office/drawing/2014/main" id="{870D6491-F11A-42BA-AACE-80976A9EEDF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822" y="305624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289F7B-9212-452B-A7A1-33553BD473C1}"/>
                </a:ext>
              </a:extLst>
            </p:cNvPr>
            <p:cNvSpPr txBox="1"/>
            <p:nvPr/>
          </p:nvSpPr>
          <p:spPr>
            <a:xfrm>
              <a:off x="5624491" y="2223310"/>
              <a:ext cx="3158172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Hylky</a:t>
              </a:r>
              <a:r>
                <a:rPr lang="en-GB" sz="1600" dirty="0">
                  <a:solidFill>
                    <a:schemeClr val="bg1"/>
                  </a:solidFill>
                </a:rPr>
                <a:t>- &amp; </a:t>
              </a:r>
              <a:r>
                <a:rPr lang="en-GB" sz="1600" dirty="0" err="1">
                  <a:solidFill>
                    <a:schemeClr val="bg1"/>
                  </a:solidFill>
                </a:rPr>
                <a:t>Itämeriakvaario</a:t>
              </a:r>
              <a:r>
                <a:rPr lang="en-GB" sz="1600" dirty="0">
                  <a:solidFill>
                    <a:schemeClr val="bg1"/>
                  </a:solidFill>
                </a:rPr>
                <a:t>(t)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C06996-7FFD-4363-8ECA-59E70A3E0E13}"/>
              </a:ext>
            </a:extLst>
          </p:cNvPr>
          <p:cNvGrpSpPr/>
          <p:nvPr/>
        </p:nvGrpSpPr>
        <p:grpSpPr>
          <a:xfrm>
            <a:off x="8452071" y="3736017"/>
            <a:ext cx="3437079" cy="2534281"/>
            <a:chOff x="8455602" y="3770977"/>
            <a:chExt cx="3437079" cy="253428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BFC742-2066-4AFF-B1A4-7493F5F6176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770" r="-2" b="11289"/>
            <a:stretch/>
          </p:blipFill>
          <p:spPr>
            <a:xfrm>
              <a:off x="8455602" y="3770977"/>
              <a:ext cx="2989118" cy="2211171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37F0C5-86C1-4D4D-BE2A-B7C64CBA63B8}"/>
                </a:ext>
              </a:extLst>
            </p:cNvPr>
            <p:cNvSpPr txBox="1"/>
            <p:nvPr/>
          </p:nvSpPr>
          <p:spPr>
            <a:xfrm>
              <a:off x="8856272" y="5689705"/>
              <a:ext cx="303640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Synergiat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368904-FD98-42BB-92E6-BC56B8A340FD}"/>
              </a:ext>
            </a:extLst>
          </p:cNvPr>
          <p:cNvGrpSpPr/>
          <p:nvPr/>
        </p:nvGrpSpPr>
        <p:grpSpPr>
          <a:xfrm>
            <a:off x="4366540" y="3758702"/>
            <a:ext cx="3554398" cy="2521565"/>
            <a:chOff x="4580072" y="3678973"/>
            <a:chExt cx="3554398" cy="2521565"/>
          </a:xfrm>
        </p:grpSpPr>
        <p:pic>
          <p:nvPicPr>
            <p:cNvPr id="12" name="Picture 11" descr="A group of children looking at a diver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A938231B-DDBB-4E5C-999C-6E39FE55BF8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5000"/>
                      </a14:imgEffect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0072" y="3678973"/>
              <a:ext cx="2973854" cy="219988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687AC-E97E-4E4D-9E44-EE31EF2F0EEB}"/>
                </a:ext>
              </a:extLst>
            </p:cNvPr>
            <p:cNvSpPr txBox="1"/>
            <p:nvPr/>
          </p:nvSpPr>
          <p:spPr>
            <a:xfrm>
              <a:off x="4983415" y="5584985"/>
              <a:ext cx="3151055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Kohtaamiset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16B021-DA9E-4036-A57A-1EB22BD86664}"/>
              </a:ext>
            </a:extLst>
          </p:cNvPr>
          <p:cNvGrpSpPr/>
          <p:nvPr/>
        </p:nvGrpSpPr>
        <p:grpSpPr>
          <a:xfrm>
            <a:off x="8452071" y="366246"/>
            <a:ext cx="3661403" cy="2544250"/>
            <a:chOff x="686122" y="3437364"/>
            <a:chExt cx="3661403" cy="2544250"/>
          </a:xfrm>
        </p:grpSpPr>
        <p:pic>
          <p:nvPicPr>
            <p:cNvPr id="10" name="Picture 9" descr="A group of scuba divers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189E215B-19FC-4E7B-99B5-16C6765C81D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122" y="3437364"/>
              <a:ext cx="2992274" cy="2213506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932BF8-51AA-408E-9176-615EC09EA831}"/>
                </a:ext>
              </a:extLst>
            </p:cNvPr>
            <p:cNvSpPr txBox="1"/>
            <p:nvPr/>
          </p:nvSpPr>
          <p:spPr>
            <a:xfrm>
              <a:off x="1085606" y="5366061"/>
              <a:ext cx="326191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Tutkimustyö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1CF3E-995A-4401-BAED-91277E49F603}"/>
              </a:ext>
            </a:extLst>
          </p:cNvPr>
          <p:cNvGrpSpPr/>
          <p:nvPr/>
        </p:nvGrpSpPr>
        <p:grpSpPr>
          <a:xfrm>
            <a:off x="257423" y="3758702"/>
            <a:ext cx="3435620" cy="2545367"/>
            <a:chOff x="8435105" y="1440180"/>
            <a:chExt cx="3435620" cy="254536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EA10AB-C5C2-455A-938A-7BA8E21EC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104"/>
            <a:stretch/>
          </p:blipFill>
          <p:spPr>
            <a:xfrm>
              <a:off x="8435105" y="1440180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541AD3-C460-422C-A088-363825CD4DED}"/>
                </a:ext>
              </a:extLst>
            </p:cNvPr>
            <p:cNvSpPr txBox="1"/>
            <p:nvPr/>
          </p:nvSpPr>
          <p:spPr>
            <a:xfrm>
              <a:off x="8834316" y="3369994"/>
              <a:ext cx="303640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_____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Taide-elementti</a:t>
              </a:r>
              <a:endParaRPr lang="en-GB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E0F35A1-BCD7-4958-BC02-EF2428A22D1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4F1496-61D7-4CC1-90FC-AB2A727654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62" y="3000756"/>
            <a:ext cx="11428476" cy="8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56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reveal thruBlk="1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BEEE2337-2F58-4C23-8387-3D954E2630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B9D05FD9-9113-4E7C-9AD2-B9C92819A127}"/>
              </a:ext>
            </a:extLst>
          </p:cNvPr>
          <p:cNvGrpSpPr/>
          <p:nvPr/>
        </p:nvGrpSpPr>
        <p:grpSpPr>
          <a:xfrm>
            <a:off x="262589" y="393231"/>
            <a:ext cx="3475282" cy="2763486"/>
            <a:chOff x="388621" y="321598"/>
            <a:chExt cx="3475282" cy="2763486"/>
          </a:xfrm>
        </p:grpSpPr>
        <p:pic>
          <p:nvPicPr>
            <p:cNvPr id="9" name="Picture 2" descr="Bygningsfonden">
              <a:extLst>
                <a:ext uri="{FF2B5EF4-FFF2-40B4-BE49-F238E27FC236}">
                  <a16:creationId xmlns:a16="http://schemas.microsoft.com/office/drawing/2014/main" id="{F236B5ED-93D9-4B6C-A469-D8450947F4FE}"/>
                </a:ext>
              </a:extLst>
            </p:cNvPr>
            <p:cNvPicPr preferRelativeResize="0">
              <a:picLocks noChangeAspect="1" noChangeArrowheads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388621" y="321598"/>
              <a:ext cx="2950181" cy="2182368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2730855D-4B12-4046-A4F8-8E645CE984AE}"/>
                </a:ext>
              </a:extLst>
            </p:cNvPr>
            <p:cNvSpPr txBox="1"/>
            <p:nvPr/>
          </p:nvSpPr>
          <p:spPr>
            <a:xfrm>
              <a:off x="784406" y="2223310"/>
              <a:ext cx="3079497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WOW*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Hylkyakvaario</a:t>
              </a:r>
              <a:r>
                <a:rPr lang="en-GB" sz="1600" dirty="0">
                  <a:solidFill>
                    <a:schemeClr val="bg1"/>
                  </a:solidFill>
                </a:rPr>
                <a:t> on </a:t>
              </a:r>
              <a:r>
                <a:rPr lang="en-GB" sz="1600" dirty="0" err="1">
                  <a:solidFill>
                    <a:schemeClr val="bg1"/>
                  </a:solidFill>
                </a:rPr>
                <a:t>joka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tapauksessa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>
                  <a:solidFill>
                    <a:schemeClr val="bg1"/>
                  </a:solidFill>
                </a:rPr>
                <a:t>WOW-</a:t>
              </a:r>
              <a:r>
                <a:rPr lang="en-GB" sz="1600" dirty="0" err="1">
                  <a:solidFill>
                    <a:schemeClr val="bg1"/>
                  </a:solidFill>
                </a:rPr>
                <a:t>arkkitehtuuria</a:t>
              </a:r>
              <a:r>
                <a:rPr lang="en-GB" sz="1600" dirty="0">
                  <a:solidFill>
                    <a:schemeClr val="bg1"/>
                  </a:solidFill>
                </a:rPr>
                <a:t>! 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06541B2-15CD-481C-A8A0-451BA18E5B2F}"/>
              </a:ext>
            </a:extLst>
          </p:cNvPr>
          <p:cNvGrpSpPr/>
          <p:nvPr/>
        </p:nvGrpSpPr>
        <p:grpSpPr>
          <a:xfrm>
            <a:off x="4366540" y="377257"/>
            <a:ext cx="3877522" cy="2779460"/>
            <a:chOff x="5238822" y="305624"/>
            <a:chExt cx="3877522" cy="2779460"/>
          </a:xfrm>
        </p:grpSpPr>
        <p:pic>
          <p:nvPicPr>
            <p:cNvPr id="13" name="Picture 12" descr="People looking at fish in a tank&#10;&#10;Description automatically generated with medium confidence">
              <a:extLst>
                <a:ext uri="{FF2B5EF4-FFF2-40B4-BE49-F238E27FC236}">
                  <a16:creationId xmlns:a16="http://schemas.microsoft.com/office/drawing/2014/main" id="{870D6491-F11A-42BA-AACE-80976A9EEDF4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238822" y="305624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5289F7B-9212-452B-A7A1-33553BD473C1}"/>
                </a:ext>
              </a:extLst>
            </p:cNvPr>
            <p:cNvSpPr txBox="1"/>
            <p:nvPr/>
          </p:nvSpPr>
          <p:spPr>
            <a:xfrm>
              <a:off x="5624491" y="2223310"/>
              <a:ext cx="349185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Universaali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Laivat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ovat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kulttuurien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välisiä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suuria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lähettiläitä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ympäri</a:t>
              </a:r>
              <a:r>
                <a:rPr lang="en-GB" sz="1600" dirty="0">
                  <a:solidFill>
                    <a:schemeClr val="bg1"/>
                  </a:solidFill>
                </a:rPr>
                <a:t> mailman.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AC06996-7FFD-4363-8ECA-59E70A3E0E13}"/>
              </a:ext>
            </a:extLst>
          </p:cNvPr>
          <p:cNvGrpSpPr/>
          <p:nvPr/>
        </p:nvGrpSpPr>
        <p:grpSpPr>
          <a:xfrm>
            <a:off x="8452071" y="3736017"/>
            <a:ext cx="3653933" cy="2780502"/>
            <a:chOff x="8455602" y="3770977"/>
            <a:chExt cx="3653933" cy="2780502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92BFC742-2066-4AFF-B1A4-7493F5F6176C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6770" r="-2" b="11289"/>
            <a:stretch/>
          </p:blipFill>
          <p:spPr>
            <a:xfrm>
              <a:off x="8455602" y="3770977"/>
              <a:ext cx="2989118" cy="2211171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337F0C5-86C1-4D4D-BE2A-B7C64CBA63B8}"/>
                </a:ext>
              </a:extLst>
            </p:cNvPr>
            <p:cNvSpPr txBox="1"/>
            <p:nvPr/>
          </p:nvSpPr>
          <p:spPr>
            <a:xfrm>
              <a:off x="8856272" y="5689705"/>
              <a:ext cx="3253263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Synergia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Wasa-museon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vierailijat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ovat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myös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hylkyakvaarion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kohderyhmää</a:t>
              </a:r>
              <a:r>
                <a:rPr lang="en-GB" sz="1600" dirty="0">
                  <a:solidFill>
                    <a:schemeClr val="bg1"/>
                  </a:solidFill>
                </a:rPr>
                <a:t>  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66368904-FD98-42BB-92E6-BC56B8A340FD}"/>
              </a:ext>
            </a:extLst>
          </p:cNvPr>
          <p:cNvGrpSpPr/>
          <p:nvPr/>
        </p:nvGrpSpPr>
        <p:grpSpPr>
          <a:xfrm>
            <a:off x="4366540" y="3758702"/>
            <a:ext cx="4111922" cy="2767786"/>
            <a:chOff x="4580072" y="3678973"/>
            <a:chExt cx="4111922" cy="2767786"/>
          </a:xfrm>
        </p:grpSpPr>
        <p:pic>
          <p:nvPicPr>
            <p:cNvPr id="12" name="Picture 11" descr="A group of children looking at a diver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A938231B-DDBB-4E5C-999C-6E39FE55BF8D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6" cstate="screen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aturation sat="65000"/>
                      </a14:imgEffect>
                      <a14:imgEffect>
                        <a14:brightnessContrast bright="29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80072" y="3678973"/>
              <a:ext cx="2973854" cy="219988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486687AC-E97E-4E4D-9E44-EE31EF2F0EEB}"/>
                </a:ext>
              </a:extLst>
            </p:cNvPr>
            <p:cNvSpPr txBox="1"/>
            <p:nvPr/>
          </p:nvSpPr>
          <p:spPr>
            <a:xfrm>
              <a:off x="4983415" y="5584985"/>
              <a:ext cx="370857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Kohtaaminen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Tuhannet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vapaaehtoiset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sukeltajat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tekevät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jokaisesta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vierailusta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ainutlaatuisen</a:t>
              </a:r>
              <a:r>
                <a:rPr lang="en-GB" sz="1600" dirty="0">
                  <a:solidFill>
                    <a:schemeClr val="bg1"/>
                  </a:solidFill>
                </a:rPr>
                <a:t>.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5216B021-DA9E-4036-A57A-1EB22BD86664}"/>
              </a:ext>
            </a:extLst>
          </p:cNvPr>
          <p:cNvGrpSpPr/>
          <p:nvPr/>
        </p:nvGrpSpPr>
        <p:grpSpPr>
          <a:xfrm>
            <a:off x="8446628" y="367393"/>
            <a:ext cx="3868703" cy="2790471"/>
            <a:chOff x="686122" y="3437364"/>
            <a:chExt cx="3868703" cy="2790471"/>
          </a:xfrm>
        </p:grpSpPr>
        <p:pic>
          <p:nvPicPr>
            <p:cNvPr id="10" name="Picture 9" descr="A group of scuba divers in the water&#10;&#10;Description automatically generated with low confidence">
              <a:extLst>
                <a:ext uri="{FF2B5EF4-FFF2-40B4-BE49-F238E27FC236}">
                  <a16:creationId xmlns:a16="http://schemas.microsoft.com/office/drawing/2014/main" id="{189E215B-19FC-4E7B-99B5-16C6765C81DE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122" y="3437364"/>
              <a:ext cx="2992274" cy="2213506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03932BF8-51AA-408E-9176-615EC09EA831}"/>
                </a:ext>
              </a:extLst>
            </p:cNvPr>
            <p:cNvSpPr txBox="1"/>
            <p:nvPr/>
          </p:nvSpPr>
          <p:spPr>
            <a:xfrm>
              <a:off x="1085606" y="5366061"/>
              <a:ext cx="3469219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Humanismi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Meriarkeologien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julkinen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työskentely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konkretisoi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humanistista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tutkimusta</a:t>
              </a:r>
              <a:r>
                <a:rPr lang="en-GB" sz="1600" dirty="0">
                  <a:solidFill>
                    <a:schemeClr val="bg1"/>
                  </a:solidFill>
                </a:rPr>
                <a:t>.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28A1CF3E-995A-4401-BAED-91277E49F603}"/>
              </a:ext>
            </a:extLst>
          </p:cNvPr>
          <p:cNvGrpSpPr/>
          <p:nvPr/>
        </p:nvGrpSpPr>
        <p:grpSpPr>
          <a:xfrm>
            <a:off x="262589" y="3736017"/>
            <a:ext cx="3353481" cy="2791588"/>
            <a:chOff x="8435105" y="1440180"/>
            <a:chExt cx="3353481" cy="2791588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86EA10AB-C5C2-455A-938A-7BA8E21EC5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0104"/>
            <a:stretch/>
          </p:blipFill>
          <p:spPr>
            <a:xfrm>
              <a:off x="8435105" y="1440180"/>
              <a:ext cx="2989117" cy="2211170"/>
            </a:xfrm>
            <a:custGeom>
              <a:avLst/>
              <a:gdLst/>
              <a:ahLst/>
              <a:cxnLst/>
              <a:rect l="l" t="t" r="r" b="b"/>
              <a:pathLst>
                <a:path w="9270806" h="6858000">
                  <a:moveTo>
                    <a:pt x="1503712" y="0"/>
                  </a:moveTo>
                  <a:lnTo>
                    <a:pt x="7767094" y="0"/>
                  </a:lnTo>
                  <a:lnTo>
                    <a:pt x="7913128" y="139721"/>
                  </a:lnTo>
                  <a:cubicBezTo>
                    <a:pt x="8751971" y="981521"/>
                    <a:pt x="9270806" y="2144457"/>
                    <a:pt x="9270806" y="3429000"/>
                  </a:cubicBezTo>
                  <a:cubicBezTo>
                    <a:pt x="9270806" y="4713544"/>
                    <a:pt x="8751971" y="5876479"/>
                    <a:pt x="7913128" y="6718279"/>
                  </a:cubicBezTo>
                  <a:lnTo>
                    <a:pt x="7767094" y="6858000"/>
                  </a:lnTo>
                  <a:lnTo>
                    <a:pt x="1503712" y="6858000"/>
                  </a:lnTo>
                  <a:lnTo>
                    <a:pt x="1357679" y="6718279"/>
                  </a:lnTo>
                  <a:cubicBezTo>
                    <a:pt x="518835" y="5876479"/>
                    <a:pt x="0" y="4713544"/>
                    <a:pt x="0" y="3429000"/>
                  </a:cubicBezTo>
                  <a:cubicBezTo>
                    <a:pt x="0" y="2144457"/>
                    <a:pt x="518835" y="981521"/>
                    <a:pt x="1357679" y="139721"/>
                  </a:cubicBezTo>
                  <a:close/>
                </a:path>
              </a:pathLst>
            </a:cu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6F541AD3-C460-422C-A088-363825CD4DED}"/>
                </a:ext>
              </a:extLst>
            </p:cNvPr>
            <p:cNvSpPr txBox="1"/>
            <p:nvPr/>
          </p:nvSpPr>
          <p:spPr>
            <a:xfrm>
              <a:off x="8834316" y="3369994"/>
              <a:ext cx="2954270" cy="86177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u="sng" dirty="0">
                  <a:solidFill>
                    <a:schemeClr val="bg1"/>
                  </a:solidFill>
                </a:rPr>
                <a:t>                                           </a:t>
              </a:r>
              <a:r>
                <a:rPr lang="en-GB" u="sng" dirty="0" err="1">
                  <a:solidFill>
                    <a:schemeClr val="bg1"/>
                  </a:solidFill>
                </a:rPr>
                <a:t>Taide</a:t>
              </a:r>
              <a:endParaRPr lang="en-GB" u="sng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Vesi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tarjoaa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monille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taiteille</a:t>
              </a:r>
              <a:endParaRPr lang="en-GB" sz="1600" dirty="0">
                <a:solidFill>
                  <a:schemeClr val="bg1"/>
                </a:solidFill>
              </a:endParaRPr>
            </a:p>
            <a:p>
              <a:r>
                <a:rPr lang="en-GB" sz="1600" dirty="0" err="1">
                  <a:solidFill>
                    <a:schemeClr val="bg1"/>
                  </a:solidFill>
                </a:rPr>
                <a:t>uuden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elementin</a:t>
              </a:r>
              <a:r>
                <a:rPr lang="en-GB" sz="1600" dirty="0">
                  <a:solidFill>
                    <a:schemeClr val="bg1"/>
                  </a:solidFill>
                </a:rPr>
                <a:t> </a:t>
              </a:r>
              <a:r>
                <a:rPr lang="en-GB" sz="1600" dirty="0" err="1">
                  <a:solidFill>
                    <a:schemeClr val="bg1"/>
                  </a:solidFill>
                </a:rPr>
                <a:t>ilmaisuun</a:t>
              </a:r>
              <a:r>
                <a:rPr lang="en-GB" sz="1600" dirty="0">
                  <a:solidFill>
                    <a:schemeClr val="bg1"/>
                  </a:solidFill>
                </a:rPr>
                <a:t>. </a:t>
              </a:r>
              <a:endParaRPr lang="en-FI" sz="16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Picture 32" descr="Logo&#10;&#10;Description automatically generated">
            <a:extLst>
              <a:ext uri="{FF2B5EF4-FFF2-40B4-BE49-F238E27FC236}">
                <a16:creationId xmlns:a16="http://schemas.microsoft.com/office/drawing/2014/main" id="{6E0F35A1-BCD7-4958-BC02-EF2428A22D17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C84F1496-61D7-4CC1-90FC-AB2A727654F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alphaModFix amt="6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762" y="3000756"/>
            <a:ext cx="11428476" cy="856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568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wipe dir="r"/>
      </p:transition>
    </mc:Choice>
    <mc:Fallback xmlns="">
      <p:transition spd="slow">
        <p:wipe dir="r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BBE37F4-F582-44D9-ADA3-353E45B14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061624F-50B9-4309-8EA5-F7013EDFAD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8216" y="2398561"/>
            <a:ext cx="6353784" cy="445943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2675E29-00F3-4F2B-BF3A-832C8CA055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" y="2398560"/>
            <a:ext cx="6353784" cy="4459439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0B86CCAD-71FF-4F53-AD65-B46018D1C328}"/>
              </a:ext>
            </a:extLst>
          </p:cNvPr>
          <p:cNvSpPr/>
          <p:nvPr/>
        </p:nvSpPr>
        <p:spPr>
          <a:xfrm>
            <a:off x="173046" y="1662889"/>
            <a:ext cx="6022656" cy="5968506"/>
          </a:xfrm>
          <a:prstGeom prst="ellipse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52C10A5-B066-46CA-889C-CD9C9AE29637}"/>
              </a:ext>
            </a:extLst>
          </p:cNvPr>
          <p:cNvSpPr/>
          <p:nvPr/>
        </p:nvSpPr>
        <p:spPr>
          <a:xfrm>
            <a:off x="6008400" y="1652918"/>
            <a:ext cx="6022656" cy="5968506"/>
          </a:xfrm>
          <a:prstGeom prst="ellipse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7ADBF885-4735-4AB4-B159-D1FC41A07D7E}"/>
              </a:ext>
            </a:extLst>
          </p:cNvPr>
          <p:cNvSpPr txBox="1">
            <a:spLocks/>
          </p:cNvSpPr>
          <p:nvPr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000" dirty="0" err="1">
                <a:solidFill>
                  <a:schemeClr val="bg1"/>
                </a:solidFill>
              </a:rPr>
              <a:t>Rajaavat</a:t>
            </a:r>
            <a:r>
              <a:rPr lang="en-GB" sz="6000" dirty="0">
                <a:solidFill>
                  <a:schemeClr val="bg1"/>
                </a:solidFill>
              </a:rPr>
              <a:t> </a:t>
            </a:r>
            <a:r>
              <a:rPr lang="en-GB" sz="6000" dirty="0" err="1">
                <a:solidFill>
                  <a:schemeClr val="bg1"/>
                </a:solidFill>
              </a:rPr>
              <a:t>referenssikohteet</a:t>
            </a:r>
            <a:endParaRPr lang="en-FI" sz="6000" dirty="0">
              <a:solidFill>
                <a:schemeClr val="bg1"/>
              </a:solidFill>
            </a:endParaRPr>
          </a:p>
        </p:txBody>
      </p:sp>
      <p:sp>
        <p:nvSpPr>
          <p:cNvPr id="31" name="Content Placeholder 2">
            <a:extLst>
              <a:ext uri="{FF2B5EF4-FFF2-40B4-BE49-F238E27FC236}">
                <a16:creationId xmlns:a16="http://schemas.microsoft.com/office/drawing/2014/main" id="{576727A1-456D-45AB-A282-7ED965B3E19C}"/>
              </a:ext>
            </a:extLst>
          </p:cNvPr>
          <p:cNvSpPr txBox="1">
            <a:spLocks/>
          </p:cNvSpPr>
          <p:nvPr/>
        </p:nvSpPr>
        <p:spPr>
          <a:xfrm>
            <a:off x="838200" y="1963038"/>
            <a:ext cx="5181600" cy="490551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                     ZJA “Amsterdam”</a:t>
            </a:r>
          </a:p>
          <a:p>
            <a:endParaRPr lang="en-GB" sz="800" dirty="0"/>
          </a:p>
          <a:p>
            <a:r>
              <a:rPr lang="en-GB" sz="2000" dirty="0" err="1"/>
              <a:t>Hollannin</a:t>
            </a:r>
            <a:r>
              <a:rPr lang="en-GB" sz="2000" dirty="0"/>
              <a:t> </a:t>
            </a:r>
            <a:r>
              <a:rPr lang="en-GB" sz="2000" dirty="0" err="1"/>
              <a:t>Itä-Intian</a:t>
            </a:r>
            <a:r>
              <a:rPr lang="en-GB" sz="2000" dirty="0"/>
              <a:t> </a:t>
            </a:r>
            <a:r>
              <a:rPr lang="en-GB" sz="2000" dirty="0" err="1"/>
              <a:t>kauppakompanian</a:t>
            </a:r>
            <a:r>
              <a:rPr lang="en-GB" sz="2000" dirty="0"/>
              <a:t> 40m </a:t>
            </a:r>
            <a:r>
              <a:rPr lang="en-GB" sz="2000" dirty="0" err="1"/>
              <a:t>pitkä</a:t>
            </a:r>
            <a:r>
              <a:rPr lang="en-GB" sz="2000" dirty="0"/>
              <a:t> hylky, </a:t>
            </a:r>
            <a:r>
              <a:rPr lang="en-GB" sz="2000" dirty="0" err="1"/>
              <a:t>josta</a:t>
            </a:r>
            <a:r>
              <a:rPr lang="en-GB" sz="2000" dirty="0"/>
              <a:t> </a:t>
            </a:r>
            <a:r>
              <a:rPr lang="en-GB" sz="2000" dirty="0" err="1"/>
              <a:t>jäljellä</a:t>
            </a:r>
            <a:r>
              <a:rPr lang="en-GB" sz="2000" dirty="0"/>
              <a:t> vain “</a:t>
            </a:r>
            <a:r>
              <a:rPr lang="en-GB" sz="2000" dirty="0" err="1"/>
              <a:t>tyhjä</a:t>
            </a:r>
            <a:r>
              <a:rPr lang="en-GB" sz="2000" dirty="0"/>
              <a:t>” </a:t>
            </a:r>
            <a:r>
              <a:rPr lang="en-GB" sz="2000" dirty="0" err="1"/>
              <a:t>runko</a:t>
            </a:r>
            <a:r>
              <a:rPr lang="en-GB" sz="2000" dirty="0"/>
              <a:t>.</a:t>
            </a:r>
          </a:p>
          <a:p>
            <a:r>
              <a:rPr lang="en-GB" sz="2000" dirty="0" err="1"/>
              <a:t>Ideana</a:t>
            </a:r>
            <a:r>
              <a:rPr lang="en-GB" sz="2000" dirty="0"/>
              <a:t> </a:t>
            </a:r>
            <a:r>
              <a:rPr lang="en-GB" sz="2000" dirty="0" err="1"/>
              <a:t>uivan</a:t>
            </a:r>
            <a:r>
              <a:rPr lang="en-GB" sz="2000" dirty="0"/>
              <a:t> </a:t>
            </a:r>
            <a:r>
              <a:rPr lang="en-GB" sz="2000" dirty="0" err="1"/>
              <a:t>telakan</a:t>
            </a:r>
            <a:r>
              <a:rPr lang="en-GB" sz="2000" dirty="0"/>
              <a:t> </a:t>
            </a:r>
            <a:r>
              <a:rPr lang="en-GB" sz="2000" dirty="0" err="1"/>
              <a:t>hyödyntäminen</a:t>
            </a:r>
            <a:r>
              <a:rPr lang="en-GB" sz="2000" dirty="0"/>
              <a:t> </a:t>
            </a:r>
            <a:r>
              <a:rPr lang="en-GB" sz="2000" dirty="0" err="1"/>
              <a:t>hylyn</a:t>
            </a:r>
            <a:r>
              <a:rPr lang="en-GB" sz="2000" dirty="0"/>
              <a:t> </a:t>
            </a:r>
            <a:r>
              <a:rPr lang="en-GB" sz="2000" dirty="0" err="1"/>
              <a:t>nostamisessa</a:t>
            </a:r>
            <a:r>
              <a:rPr lang="en-GB" sz="2000" dirty="0"/>
              <a:t>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esillepanossa</a:t>
            </a:r>
            <a:r>
              <a:rPr lang="en-GB" sz="2000" dirty="0"/>
              <a:t>: “</a:t>
            </a:r>
            <a:r>
              <a:rPr lang="en-GB" sz="2000" dirty="0" err="1"/>
              <a:t>kuplahalli</a:t>
            </a:r>
            <a:r>
              <a:rPr lang="en-GB" sz="2000" dirty="0"/>
              <a:t>”</a:t>
            </a:r>
          </a:p>
          <a:p>
            <a:r>
              <a:rPr lang="en-GB" sz="2000" dirty="0" err="1"/>
              <a:t>Kustannusarvio</a:t>
            </a:r>
            <a:r>
              <a:rPr lang="en-GB" sz="2000" dirty="0"/>
              <a:t>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alkuinvestointi</a:t>
            </a:r>
            <a:r>
              <a:rPr lang="en-GB" sz="1600" dirty="0"/>
              <a:t> 30 </a:t>
            </a:r>
            <a:r>
              <a:rPr lang="en-GB" sz="1600" dirty="0" err="1"/>
              <a:t>miljoonaa</a:t>
            </a:r>
            <a:r>
              <a:rPr lang="en-GB" sz="1600" dirty="0"/>
              <a:t> €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juoksevat</a:t>
            </a:r>
            <a:r>
              <a:rPr lang="en-GB" sz="1600" dirty="0"/>
              <a:t> </a:t>
            </a:r>
            <a:r>
              <a:rPr lang="en-GB" sz="1600" dirty="0" err="1"/>
              <a:t>kulut</a:t>
            </a:r>
            <a:r>
              <a:rPr lang="en-GB" sz="1600" dirty="0"/>
              <a:t> 13-15 </a:t>
            </a:r>
            <a:r>
              <a:rPr lang="en-GB" sz="1600" dirty="0" err="1"/>
              <a:t>miljoonaa</a:t>
            </a:r>
            <a:r>
              <a:rPr lang="en-GB" sz="1600" dirty="0"/>
              <a:t> €/A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elinkaari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sen </a:t>
            </a:r>
            <a:r>
              <a:rPr lang="en-GB" sz="1600" dirty="0" err="1"/>
              <a:t>vaatima</a:t>
            </a:r>
            <a:r>
              <a:rPr lang="en-GB" sz="1600" dirty="0"/>
              <a:t> </a:t>
            </a:r>
            <a:r>
              <a:rPr lang="en-GB" sz="1600" dirty="0" err="1"/>
              <a:t>ylläpito</a:t>
            </a:r>
            <a:r>
              <a:rPr lang="en-GB" sz="1600" dirty="0"/>
              <a:t> </a:t>
            </a:r>
            <a:r>
              <a:rPr lang="en-GB" sz="1600" dirty="0" err="1"/>
              <a:t>tuo</a:t>
            </a:r>
            <a:r>
              <a:rPr lang="en-GB" sz="1600" dirty="0"/>
              <a:t> </a:t>
            </a:r>
            <a:r>
              <a:rPr lang="en-GB" sz="1600" dirty="0" err="1"/>
              <a:t>epävarmuutta</a:t>
            </a:r>
            <a:endParaRPr lang="en-GB" sz="1600" dirty="0"/>
          </a:p>
          <a:p>
            <a:r>
              <a:rPr lang="en-GB" sz="2000" dirty="0" err="1"/>
              <a:t>Näkökulmia</a:t>
            </a:r>
            <a:r>
              <a:rPr lang="en-GB" sz="2000" dirty="0"/>
              <a:t>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edullisemmin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nopeammin</a:t>
            </a:r>
            <a:r>
              <a:rPr lang="en-GB" sz="1600" dirty="0"/>
              <a:t> </a:t>
            </a:r>
            <a:r>
              <a:rPr lang="en-GB" sz="1600" dirty="0" err="1"/>
              <a:t>liikkeelle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vaikeasti</a:t>
            </a:r>
            <a:r>
              <a:rPr lang="en-GB" sz="1600" dirty="0"/>
              <a:t> </a:t>
            </a:r>
            <a:r>
              <a:rPr lang="en-GB" sz="1600" dirty="0" err="1"/>
              <a:t>arvioitavat</a:t>
            </a:r>
            <a:r>
              <a:rPr lang="en-GB" sz="1600" dirty="0"/>
              <a:t> </a:t>
            </a:r>
            <a:r>
              <a:rPr lang="en-GB" sz="1600" dirty="0" err="1"/>
              <a:t>elinkaarikulut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rajoittaa</a:t>
            </a:r>
            <a:r>
              <a:rPr lang="en-GB" sz="1600" dirty="0"/>
              <a:t> </a:t>
            </a:r>
            <a:r>
              <a:rPr lang="en-GB" sz="1600" dirty="0" err="1"/>
              <a:t>sijaintia</a:t>
            </a:r>
            <a:r>
              <a:rPr lang="en-GB" sz="1600" dirty="0"/>
              <a:t>, </a:t>
            </a:r>
            <a:r>
              <a:rPr lang="en-GB" sz="1600" dirty="0" err="1"/>
              <a:t>arkkitehtuuria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monikäyttöä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helposti</a:t>
            </a:r>
            <a:r>
              <a:rPr lang="en-GB" sz="1600" dirty="0"/>
              <a:t> </a:t>
            </a:r>
            <a:r>
              <a:rPr lang="en-GB" sz="1600" dirty="0" err="1"/>
              <a:t>ulkoistettavissa</a:t>
            </a:r>
            <a:r>
              <a:rPr lang="en-GB" sz="1600" dirty="0"/>
              <a:t> </a:t>
            </a:r>
          </a:p>
          <a:p>
            <a:pPr lvl="1"/>
            <a:endParaRPr lang="en-FI" sz="1600" dirty="0"/>
          </a:p>
        </p:txBody>
      </p:sp>
      <p:sp>
        <p:nvSpPr>
          <p:cNvPr id="32" name="Content Placeholder 3">
            <a:extLst>
              <a:ext uri="{FF2B5EF4-FFF2-40B4-BE49-F238E27FC236}">
                <a16:creationId xmlns:a16="http://schemas.microsoft.com/office/drawing/2014/main" id="{DF505B6B-71EF-4656-84F1-D73FE35CBAEC}"/>
              </a:ext>
            </a:extLst>
          </p:cNvPr>
          <p:cNvSpPr txBox="1">
            <a:spLocks/>
          </p:cNvSpPr>
          <p:nvPr/>
        </p:nvSpPr>
        <p:spPr>
          <a:xfrm>
            <a:off x="6673554" y="1966403"/>
            <a:ext cx="5181600" cy="4905513"/>
          </a:xfrm>
          <a:prstGeom prst="rect">
            <a:avLst/>
          </a:prstGeom>
          <a:ln>
            <a:noFill/>
          </a:ln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000" b="1" dirty="0"/>
              <a:t>                  </a:t>
            </a:r>
            <a:r>
              <a:rPr lang="en-GB" sz="2000" b="1" dirty="0" err="1"/>
              <a:t>Tanskan</a:t>
            </a:r>
            <a:r>
              <a:rPr lang="en-GB" sz="2000" b="1" dirty="0"/>
              <a:t> </a:t>
            </a:r>
            <a:r>
              <a:rPr lang="en-GB" sz="2000" b="1" dirty="0" err="1"/>
              <a:t>valtionakvaario</a:t>
            </a:r>
            <a:endParaRPr lang="en-GB" sz="2000" b="1" dirty="0"/>
          </a:p>
          <a:p>
            <a:endParaRPr lang="en-GB" sz="800" dirty="0"/>
          </a:p>
          <a:p>
            <a:r>
              <a:rPr lang="en-GB" sz="2000" dirty="0" err="1"/>
              <a:t>Kööpenhaminaan</a:t>
            </a:r>
            <a:r>
              <a:rPr lang="en-GB" sz="2000" dirty="0"/>
              <a:t> 2013 </a:t>
            </a:r>
            <a:r>
              <a:rPr lang="en-GB" sz="2000" dirty="0" err="1"/>
              <a:t>valmistunut</a:t>
            </a:r>
            <a:r>
              <a:rPr lang="en-GB" sz="2000" dirty="0"/>
              <a:t>               </a:t>
            </a:r>
            <a:r>
              <a:rPr lang="en-GB" sz="2000" dirty="0" err="1"/>
              <a:t>Blå</a:t>
            </a:r>
            <a:r>
              <a:rPr lang="en-GB" sz="2000" dirty="0"/>
              <a:t> Planet </a:t>
            </a:r>
            <a:r>
              <a:rPr lang="en-GB" sz="2000" dirty="0" err="1"/>
              <a:t>perinteinen</a:t>
            </a:r>
            <a:r>
              <a:rPr lang="en-GB" sz="2000" dirty="0"/>
              <a:t> </a:t>
            </a:r>
            <a:r>
              <a:rPr lang="en-GB" sz="2000" dirty="0" err="1"/>
              <a:t>akvaario</a:t>
            </a:r>
            <a:endParaRPr lang="en-GB" sz="2000" dirty="0"/>
          </a:p>
          <a:p>
            <a:r>
              <a:rPr lang="en-GB" sz="2000" dirty="0"/>
              <a:t>“Wau-</a:t>
            </a:r>
            <a:r>
              <a:rPr lang="en-GB" sz="2000" dirty="0" err="1"/>
              <a:t>arkkitehtuuria</a:t>
            </a:r>
            <a:r>
              <a:rPr lang="en-GB" sz="2000" dirty="0"/>
              <a:t>” </a:t>
            </a:r>
            <a:r>
              <a:rPr lang="en-GB" sz="2000" dirty="0" err="1"/>
              <a:t>ja</a:t>
            </a:r>
            <a:r>
              <a:rPr lang="en-GB" sz="2000" dirty="0"/>
              <a:t> </a:t>
            </a:r>
            <a:r>
              <a:rPr lang="en-GB" sz="2000" dirty="0" err="1"/>
              <a:t>kansainvälisille</a:t>
            </a:r>
            <a:r>
              <a:rPr lang="en-GB" sz="2000" dirty="0"/>
              <a:t> </a:t>
            </a:r>
            <a:r>
              <a:rPr lang="en-GB" sz="2000" dirty="0" err="1"/>
              <a:t>markkinoille</a:t>
            </a:r>
            <a:r>
              <a:rPr lang="en-GB" sz="2000" dirty="0"/>
              <a:t> </a:t>
            </a:r>
            <a:r>
              <a:rPr lang="en-GB" sz="2000" dirty="0" err="1"/>
              <a:t>suunnattu</a:t>
            </a:r>
            <a:r>
              <a:rPr lang="en-GB" sz="2000" dirty="0"/>
              <a:t>  500k–1,3Mio </a:t>
            </a:r>
            <a:r>
              <a:rPr lang="en-GB" sz="2000" dirty="0" err="1"/>
              <a:t>vierasta</a:t>
            </a:r>
            <a:endParaRPr lang="en-GB" sz="2000" dirty="0"/>
          </a:p>
          <a:p>
            <a:r>
              <a:rPr lang="en-GB" sz="2000" dirty="0" err="1"/>
              <a:t>Kustannusten</a:t>
            </a:r>
            <a:r>
              <a:rPr lang="en-GB" sz="2000" dirty="0"/>
              <a:t> </a:t>
            </a:r>
            <a:r>
              <a:rPr lang="en-GB" sz="2000" dirty="0" err="1"/>
              <a:t>toteuma</a:t>
            </a:r>
            <a:r>
              <a:rPr lang="en-GB" sz="2000" dirty="0"/>
              <a:t>: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alkuinvestointi</a:t>
            </a:r>
            <a:r>
              <a:rPr lang="en-GB" sz="1600" dirty="0"/>
              <a:t> 70 </a:t>
            </a:r>
            <a:r>
              <a:rPr lang="en-GB" sz="1600" dirty="0" err="1"/>
              <a:t>miljoonaa</a:t>
            </a:r>
            <a:r>
              <a:rPr lang="en-GB" sz="1600" dirty="0"/>
              <a:t> €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juoksevat</a:t>
            </a:r>
            <a:r>
              <a:rPr lang="en-GB" sz="1600" dirty="0"/>
              <a:t> </a:t>
            </a:r>
            <a:r>
              <a:rPr lang="en-GB" sz="1600" dirty="0" err="1"/>
              <a:t>kulut</a:t>
            </a:r>
            <a:r>
              <a:rPr lang="en-GB" sz="1600" dirty="0"/>
              <a:t> </a:t>
            </a:r>
            <a:r>
              <a:rPr lang="en-GB" sz="1600" dirty="0" err="1"/>
              <a:t>noin</a:t>
            </a:r>
            <a:r>
              <a:rPr lang="en-GB" sz="1600" dirty="0"/>
              <a:t> 11 </a:t>
            </a:r>
            <a:r>
              <a:rPr lang="en-GB" sz="1600" dirty="0" err="1"/>
              <a:t>miljoonaa</a:t>
            </a:r>
            <a:r>
              <a:rPr lang="en-GB" sz="1600" dirty="0"/>
              <a:t> €/A 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henkilöstö</a:t>
            </a:r>
            <a:r>
              <a:rPr lang="en-GB" sz="1600" dirty="0"/>
              <a:t> 4M€, </a:t>
            </a:r>
            <a:r>
              <a:rPr lang="en-GB" sz="1600" dirty="0" err="1"/>
              <a:t>kiinteistö</a:t>
            </a:r>
            <a:r>
              <a:rPr lang="en-GB" sz="1600" dirty="0"/>
              <a:t> 5M€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muu</a:t>
            </a:r>
            <a:r>
              <a:rPr lang="en-GB" sz="1600" dirty="0"/>
              <a:t> 2M€</a:t>
            </a:r>
          </a:p>
          <a:p>
            <a:pPr>
              <a:lnSpc>
                <a:spcPct val="100000"/>
              </a:lnSpc>
            </a:pPr>
            <a:r>
              <a:rPr lang="en-GB" sz="2000" dirty="0" err="1"/>
              <a:t>Näkökulmia</a:t>
            </a:r>
            <a:endParaRPr lang="en-GB" sz="20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korkea</a:t>
            </a:r>
            <a:r>
              <a:rPr lang="en-GB" sz="1600" dirty="0"/>
              <a:t> </a:t>
            </a:r>
            <a:r>
              <a:rPr lang="en-GB" sz="1600" dirty="0" err="1"/>
              <a:t>alkuinvestointi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</a:t>
            </a:r>
            <a:r>
              <a:rPr lang="en-GB" sz="1600" dirty="0" err="1"/>
              <a:t>arkkitehtuuririski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kansainvälinen</a:t>
            </a:r>
            <a:r>
              <a:rPr lang="en-GB" sz="1600" dirty="0"/>
              <a:t> </a:t>
            </a:r>
            <a:r>
              <a:rPr lang="en-GB" sz="1600" dirty="0" err="1"/>
              <a:t>maamerkki</a:t>
            </a:r>
            <a:r>
              <a:rPr lang="en-GB" sz="1600" dirty="0"/>
              <a:t>, </a:t>
            </a:r>
            <a:r>
              <a:rPr lang="en-GB" sz="1600" dirty="0" err="1"/>
              <a:t>jonka</a:t>
            </a:r>
            <a:r>
              <a:rPr lang="en-GB" sz="1600" dirty="0"/>
              <a:t> </a:t>
            </a:r>
            <a:r>
              <a:rPr lang="en-GB" sz="1600" dirty="0" err="1"/>
              <a:t>sisältökin</a:t>
            </a:r>
            <a:r>
              <a:rPr lang="en-GB" sz="1600" dirty="0"/>
              <a:t> </a:t>
            </a:r>
            <a:r>
              <a:rPr lang="en-GB" sz="1600" dirty="0" err="1"/>
              <a:t>kiinnostaa</a:t>
            </a:r>
            <a:r>
              <a:rPr lang="en-GB" sz="1600" dirty="0"/>
              <a:t> </a:t>
            </a:r>
            <a:r>
              <a:rPr lang="en-GB" sz="1600" dirty="0" err="1"/>
              <a:t>ja</a:t>
            </a:r>
            <a:r>
              <a:rPr lang="en-GB" sz="1600" dirty="0"/>
              <a:t> on </a:t>
            </a:r>
            <a:r>
              <a:rPr lang="en-GB" sz="1600" dirty="0" err="1"/>
              <a:t>saavutettavissa</a:t>
            </a:r>
            <a:r>
              <a:rPr lang="en-GB" sz="1600" dirty="0"/>
              <a:t> </a:t>
            </a:r>
            <a:r>
              <a:rPr lang="en-GB" sz="1600" b="1" i="1" dirty="0" err="1"/>
              <a:t>suurelle</a:t>
            </a:r>
            <a:r>
              <a:rPr lang="en-GB" sz="1600" dirty="0"/>
              <a:t> </a:t>
            </a:r>
            <a:r>
              <a:rPr lang="en-GB" sz="1600" dirty="0" err="1"/>
              <a:t>yleisölle</a:t>
            </a:r>
            <a:endParaRPr lang="en-GB" sz="1600" dirty="0"/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en-GB" sz="1600" dirty="0" err="1"/>
              <a:t>teknisesti</a:t>
            </a:r>
            <a:r>
              <a:rPr lang="en-GB" sz="1600" dirty="0"/>
              <a:t> </a:t>
            </a:r>
            <a:r>
              <a:rPr lang="en-GB" sz="1600" dirty="0" err="1"/>
              <a:t>vertailukelpoinen</a:t>
            </a:r>
            <a:r>
              <a:rPr lang="en-GB" sz="1600" dirty="0"/>
              <a:t> </a:t>
            </a:r>
            <a:r>
              <a:rPr lang="en-GB" sz="1600" dirty="0" err="1"/>
              <a:t>mutta</a:t>
            </a:r>
            <a:r>
              <a:rPr lang="en-GB" sz="1600" dirty="0"/>
              <a:t> </a:t>
            </a:r>
            <a:r>
              <a:rPr lang="en-GB" sz="1600" dirty="0" err="1"/>
              <a:t>vaativampi</a:t>
            </a:r>
            <a:endParaRPr lang="en-GB" sz="1600" dirty="0"/>
          </a:p>
          <a:p>
            <a:pPr marL="457200" lvl="1" indent="0">
              <a:buNone/>
            </a:pPr>
            <a:endParaRPr lang="en-FI" sz="1600" dirty="0"/>
          </a:p>
        </p:txBody>
      </p:sp>
    </p:spTree>
    <p:extLst>
      <p:ext uri="{BB962C8B-B14F-4D97-AF65-F5344CB8AC3E}">
        <p14:creationId xmlns:p14="http://schemas.microsoft.com/office/powerpoint/2010/main" val="331165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9" grpId="0" animBg="1"/>
      <p:bldP spid="31" grpId="0"/>
      <p:bldP spid="3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EBEB342-4995-12A3-289A-F14C735297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30223A8A-4D1F-63EE-EE5B-A619B2B7C3B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AB7B7BE8-1F29-62FE-DE16-79DA8F17AA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844080C8-80A5-4E57-815C-4E174D283D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73FE6B6E-5DBB-32B9-DE1B-135BA2A85B5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97" r="11777"/>
          <a:stretch/>
        </p:blipFill>
        <p:spPr>
          <a:xfrm>
            <a:off x="1460597" y="-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3EB0C9DA-6E29-135A-92A3-0D38D4ECB60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0" t="36805" r="55534" b="57223"/>
          <a:stretch/>
        </p:blipFill>
        <p:spPr>
          <a:xfrm>
            <a:off x="4962525" y="1438275"/>
            <a:ext cx="333376" cy="1504951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52B9D275-DB21-956D-BF84-8BA0734831C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0" t="36805" r="55534" b="57223"/>
          <a:stretch/>
        </p:blipFill>
        <p:spPr>
          <a:xfrm>
            <a:off x="5929312" y="1323539"/>
            <a:ext cx="333376" cy="1619687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7F007003-D344-D99C-47C7-01F5C42DD8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0" t="36805" r="55534" b="57223"/>
          <a:stretch/>
        </p:blipFill>
        <p:spPr>
          <a:xfrm>
            <a:off x="6994128" y="1508039"/>
            <a:ext cx="333376" cy="1435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38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Background pattern&#10;&#10;Description automatically generated">
            <a:extLst>
              <a:ext uri="{FF2B5EF4-FFF2-40B4-BE49-F238E27FC236}">
                <a16:creationId xmlns:a16="http://schemas.microsoft.com/office/drawing/2014/main" id="{1BBE37F4-F582-44D9-ADA3-353E45B14EF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234"/>
          <a:stretch/>
        </p:blipFill>
        <p:spPr>
          <a:xfrm>
            <a:off x="0" y="0"/>
            <a:ext cx="12191999" cy="6868552"/>
          </a:xfrm>
          <a:prstGeom prst="rect">
            <a:avLst/>
          </a:prstGeom>
        </p:spPr>
      </p:pic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16" name="Picture 15" descr="Logo&#10;&#10;Description automatically generated">
            <a:extLst>
              <a:ext uri="{FF2B5EF4-FFF2-40B4-BE49-F238E27FC236}">
                <a16:creationId xmlns:a16="http://schemas.microsoft.com/office/drawing/2014/main" id="{EA9A8317-ED4C-45DA-A033-B7CD9B3828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9271" y="89410"/>
            <a:ext cx="1432959" cy="1418629"/>
          </a:xfrm>
          <a:prstGeom prst="rect">
            <a:avLst/>
          </a:prstGeom>
        </p:spPr>
      </p:pic>
      <p:pic>
        <p:nvPicPr>
          <p:cNvPr id="12" name="Picture 11" descr="A picture containing indoor&#10;&#10;Description automatically generated">
            <a:extLst>
              <a:ext uri="{FF2B5EF4-FFF2-40B4-BE49-F238E27FC236}">
                <a16:creationId xmlns:a16="http://schemas.microsoft.com/office/drawing/2014/main" id="{0B144B6A-9B83-4D31-BE8B-8C4F77A6C70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3197" r="11777"/>
          <a:stretch/>
        </p:blipFill>
        <p:spPr>
          <a:xfrm>
            <a:off x="1460597" y="-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  <p:pic>
        <p:nvPicPr>
          <p:cNvPr id="13" name="Picture 12" descr="A picture containing indoor&#10;&#10;Description automatically generated">
            <a:extLst>
              <a:ext uri="{FF2B5EF4-FFF2-40B4-BE49-F238E27FC236}">
                <a16:creationId xmlns:a16="http://schemas.microsoft.com/office/drawing/2014/main" id="{A2F63045-FCA8-478A-B607-A0531FB87DB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0" t="36805" r="55534" b="57223"/>
          <a:stretch/>
        </p:blipFill>
        <p:spPr>
          <a:xfrm>
            <a:off x="4962525" y="1438275"/>
            <a:ext cx="333376" cy="1504951"/>
          </a:xfrm>
          <a:prstGeom prst="rect">
            <a:avLst/>
          </a:prstGeom>
        </p:spPr>
      </p:pic>
      <p:pic>
        <p:nvPicPr>
          <p:cNvPr id="14" name="Picture 13" descr="A picture containing indoor&#10;&#10;Description automatically generated">
            <a:extLst>
              <a:ext uri="{FF2B5EF4-FFF2-40B4-BE49-F238E27FC236}">
                <a16:creationId xmlns:a16="http://schemas.microsoft.com/office/drawing/2014/main" id="{E8474EFB-63F1-4D98-8736-B3D33D982E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0" t="36805" r="55534" b="57223"/>
          <a:stretch/>
        </p:blipFill>
        <p:spPr>
          <a:xfrm>
            <a:off x="5929312" y="1323539"/>
            <a:ext cx="333376" cy="1619687"/>
          </a:xfrm>
          <a:prstGeom prst="rect">
            <a:avLst/>
          </a:prstGeom>
        </p:spPr>
      </p:pic>
      <p:pic>
        <p:nvPicPr>
          <p:cNvPr id="18" name="Picture 17" descr="A picture containing indoor&#10;&#10;Description automatically generated">
            <a:extLst>
              <a:ext uri="{FF2B5EF4-FFF2-40B4-BE49-F238E27FC236}">
                <a16:creationId xmlns:a16="http://schemas.microsoft.com/office/drawing/2014/main" id="{8862C24C-41E4-4E71-A9E8-642F0309234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7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2770" t="36805" r="55534" b="57223"/>
          <a:stretch/>
        </p:blipFill>
        <p:spPr>
          <a:xfrm>
            <a:off x="6994128" y="1508039"/>
            <a:ext cx="333376" cy="1435187"/>
          </a:xfrm>
          <a:prstGeom prst="rect">
            <a:avLst/>
          </a:prstGeom>
        </p:spPr>
      </p:pic>
      <p:sp>
        <p:nvSpPr>
          <p:cNvPr id="19" name="Oval 18">
            <a:extLst>
              <a:ext uri="{FF2B5EF4-FFF2-40B4-BE49-F238E27FC236}">
                <a16:creationId xmlns:a16="http://schemas.microsoft.com/office/drawing/2014/main" id="{C217AEA4-80E0-4F5D-9772-C7599D4F4A90}"/>
              </a:ext>
            </a:extLst>
          </p:cNvPr>
          <p:cNvSpPr/>
          <p:nvPr/>
        </p:nvSpPr>
        <p:spPr>
          <a:xfrm>
            <a:off x="1452000" y="-1215000"/>
            <a:ext cx="9288000" cy="9288000"/>
          </a:xfrm>
          <a:prstGeom prst="ellipse">
            <a:avLst/>
          </a:prstGeom>
          <a:solidFill>
            <a:srgbClr val="FFFFFF">
              <a:alpha val="67059"/>
            </a:srgbClr>
          </a:solidFill>
          <a:ln>
            <a:noFill/>
          </a:ln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8BA8C90-B63F-4D42-B686-3E4F44092FDC}"/>
              </a:ext>
            </a:extLst>
          </p:cNvPr>
          <p:cNvGrpSpPr/>
          <p:nvPr/>
        </p:nvGrpSpPr>
        <p:grpSpPr>
          <a:xfrm>
            <a:off x="700958" y="256736"/>
            <a:ext cx="10130456" cy="6248095"/>
            <a:chOff x="700958" y="256736"/>
            <a:chExt cx="10130456" cy="6248095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51B441EE-9DBD-4B46-816B-A8F35B0FB581}"/>
                </a:ext>
              </a:extLst>
            </p:cNvPr>
            <p:cNvSpPr/>
            <p:nvPr/>
          </p:nvSpPr>
          <p:spPr>
            <a:xfrm>
              <a:off x="700958" y="256736"/>
              <a:ext cx="9858543" cy="169360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spcBef>
                  <a:spcPts val="1600"/>
                </a:spcBef>
                <a:defRPr/>
              </a:pPr>
              <a:r>
                <a:rPr lang="en-US" sz="4000" dirty="0">
                  <a:solidFill>
                    <a:schemeClr val="bg1"/>
                  </a:solidFill>
                  <a:latin typeface="Calibri" panose="020F0502020204030204"/>
                </a:rPr>
                <a:t>              </a:t>
              </a:r>
              <a:r>
                <a:rPr lang="en-US" sz="4000" dirty="0" err="1">
                  <a:latin typeface="Calibri" panose="020F0502020204030204"/>
                </a:rPr>
                <a:t>Meriarkeologisen</a:t>
              </a:r>
              <a:r>
                <a:rPr lang="en-US" sz="4000" dirty="0">
                  <a:latin typeface="Calibri" panose="020F0502020204030204"/>
                </a:rPr>
                <a:t> </a:t>
              </a:r>
              <a:r>
                <a:rPr lang="en-US" sz="4000" dirty="0" err="1">
                  <a:latin typeface="Calibri" panose="020F0502020204030204"/>
                </a:rPr>
                <a:t>Instituutin</a:t>
              </a:r>
              <a:r>
                <a:rPr lang="en-US" sz="4000" dirty="0">
                  <a:latin typeface="Calibri" panose="020F0502020204030204"/>
                </a:rPr>
                <a:t> agenda</a:t>
              </a:r>
              <a:endParaRPr lang="en-US" sz="1600" dirty="0">
                <a:latin typeface="Calibri" panose="020F0502020204030204"/>
              </a:endParaRPr>
            </a:p>
            <a:p>
              <a:pPr>
                <a:defRPr/>
              </a:pPr>
              <a:r>
                <a:rPr lang="en-US" sz="1600" dirty="0">
                  <a:latin typeface="Calibri" panose="020F0502020204030204"/>
                </a:rPr>
                <a:t> </a:t>
              </a:r>
            </a:p>
            <a:p>
              <a:pPr>
                <a:lnSpc>
                  <a:spcPct val="120000"/>
                </a:lnSpc>
                <a:spcBef>
                  <a:spcPts val="1600"/>
                </a:spcBef>
                <a:defRPr/>
              </a:pPr>
              <a:r>
                <a:rPr lang="en-US" sz="3100" dirty="0">
                  <a:latin typeface="Calibri" panose="020F0502020204030204"/>
                </a:rPr>
                <a:t>            </a:t>
              </a:r>
              <a:r>
                <a:rPr lang="en-US" sz="3100" dirty="0" err="1">
                  <a:latin typeface="Calibri" panose="020F0502020204030204"/>
                </a:rPr>
                <a:t>Miksi</a:t>
              </a:r>
              <a:r>
                <a:rPr lang="en-US" sz="3100" dirty="0">
                  <a:latin typeface="Calibri" panose="020F0502020204030204"/>
                </a:rPr>
                <a:t>?                                      </a:t>
              </a:r>
              <a:r>
                <a:rPr lang="en-US" sz="3100" dirty="0" err="1">
                  <a:latin typeface="Calibri" panose="020F0502020204030204"/>
                </a:rPr>
                <a:t>Miten</a:t>
              </a:r>
              <a:r>
                <a:rPr lang="en-US" sz="3100" dirty="0">
                  <a:latin typeface="Calibri" panose="020F0502020204030204"/>
                </a:rPr>
                <a:t>?</a:t>
              </a:r>
            </a:p>
          </p:txBody>
        </p:sp>
        <p:sp>
          <p:nvSpPr>
            <p:cNvPr id="23" name="Content Placeholder 2">
              <a:extLst>
                <a:ext uri="{FF2B5EF4-FFF2-40B4-BE49-F238E27FC236}">
                  <a16:creationId xmlns:a16="http://schemas.microsoft.com/office/drawing/2014/main" id="{4D8C8D9C-6339-42A5-B9A6-CE315B0C02C9}"/>
                </a:ext>
              </a:extLst>
            </p:cNvPr>
            <p:cNvSpPr txBox="1">
              <a:spLocks/>
            </p:cNvSpPr>
            <p:nvPr/>
          </p:nvSpPr>
          <p:spPr>
            <a:xfrm>
              <a:off x="1799650" y="2153493"/>
              <a:ext cx="4424620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/>
                <a:t>Saada </a:t>
              </a:r>
              <a:r>
                <a:rPr lang="en-GB" sz="2000" dirty="0" err="1"/>
                <a:t>jotain</a:t>
              </a:r>
              <a:r>
                <a:rPr lang="en-GB" sz="2000" dirty="0"/>
                <a:t> </a:t>
              </a:r>
              <a:r>
                <a:rPr lang="en-GB" sz="2000" dirty="0" err="1"/>
                <a:t>aikaiseksi</a:t>
              </a:r>
              <a:endParaRPr lang="en-GB" sz="1600" u="sng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Pysyvä</a:t>
              </a:r>
              <a:r>
                <a:rPr lang="en-GB" sz="2000" dirty="0"/>
                <a:t> </a:t>
              </a:r>
              <a:r>
                <a:rPr lang="en-GB" sz="2000" dirty="0" err="1"/>
                <a:t>alusta</a:t>
              </a:r>
              <a:r>
                <a:rPr lang="en-GB" sz="2000" dirty="0"/>
                <a:t> </a:t>
              </a:r>
              <a:r>
                <a:rPr lang="en-GB" sz="2000" dirty="0" err="1"/>
                <a:t>tulosten</a:t>
              </a:r>
              <a:r>
                <a:rPr lang="en-GB" sz="2000" dirty="0"/>
                <a:t> </a:t>
              </a:r>
              <a:r>
                <a:rPr lang="en-GB" sz="2000" dirty="0" err="1"/>
                <a:t>julkaisuun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Jatkuva</a:t>
              </a:r>
              <a:r>
                <a:rPr lang="en-GB" sz="2000" dirty="0"/>
                <a:t> </a:t>
              </a:r>
              <a:r>
                <a:rPr lang="en-GB" sz="2000" dirty="0" err="1"/>
                <a:t>rahoitus</a:t>
              </a:r>
              <a:r>
                <a:rPr lang="en-GB" sz="2000" dirty="0"/>
                <a:t> hylkyjen </a:t>
              </a:r>
              <a:r>
                <a:rPr lang="en-GB" sz="2000" dirty="0" err="1"/>
                <a:t>tutkimiselle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lastin</a:t>
              </a:r>
              <a:r>
                <a:rPr lang="en-GB" sz="2000" dirty="0"/>
                <a:t> </a:t>
              </a:r>
              <a:r>
                <a:rPr lang="en-GB" sz="2000" dirty="0" err="1"/>
                <a:t>pelastamiselle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Humanismin</a:t>
              </a:r>
              <a:r>
                <a:rPr lang="en-GB" sz="2000" dirty="0"/>
                <a:t> </a:t>
              </a:r>
              <a:r>
                <a:rPr lang="el-GR" sz="2000" dirty="0"/>
                <a:t>ηὕρηκα [</a:t>
              </a:r>
              <a:r>
                <a:rPr lang="en-GB" sz="2000" dirty="0" err="1"/>
                <a:t>hěu̯rɛːka</a:t>
              </a:r>
              <a:r>
                <a:rPr lang="en-GB" sz="2000" dirty="0"/>
                <a:t>]</a:t>
              </a:r>
              <a:r>
                <a:rPr lang="en-GB" sz="2000" u="sng" dirty="0"/>
                <a:t> </a:t>
              </a:r>
              <a:endParaRPr lang="en-FI" sz="2000" u="sng" dirty="0"/>
            </a:p>
          </p:txBody>
        </p:sp>
        <p:sp>
          <p:nvSpPr>
            <p:cNvPr id="24" name="Content Placeholder 2">
              <a:extLst>
                <a:ext uri="{FF2B5EF4-FFF2-40B4-BE49-F238E27FC236}">
                  <a16:creationId xmlns:a16="http://schemas.microsoft.com/office/drawing/2014/main" id="{C63DCB6B-4A0D-42D1-AD92-5C36228FD081}"/>
                </a:ext>
              </a:extLst>
            </p:cNvPr>
            <p:cNvSpPr txBox="1">
              <a:spLocks/>
            </p:cNvSpPr>
            <p:nvPr/>
          </p:nvSpPr>
          <p:spPr>
            <a:xfrm>
              <a:off x="6246317" y="2153493"/>
              <a:ext cx="4585097" cy="4351338"/>
            </a:xfrm>
            <a:prstGeom prst="rect">
              <a:avLst/>
            </a:prstGeom>
          </p:spPr>
          <p:txBody>
            <a:bodyPr/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spcBef>
                  <a:spcPts val="1600"/>
                </a:spcBef>
              </a:pPr>
              <a:r>
                <a:rPr lang="en-GB" sz="2000" dirty="0" err="1"/>
                <a:t>Voittamalla</a:t>
              </a:r>
              <a:r>
                <a:rPr lang="en-GB" sz="2000" dirty="0"/>
                <a:t> </a:t>
              </a:r>
              <a:r>
                <a:rPr lang="en-GB" sz="2000" dirty="0" err="1"/>
                <a:t>yleisön</a:t>
              </a:r>
              <a:r>
                <a:rPr lang="en-GB" sz="2000" dirty="0"/>
                <a:t> </a:t>
              </a:r>
              <a:r>
                <a:rPr lang="en-GB" sz="2000" dirty="0" err="1"/>
                <a:t>suosio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Hylkyakvaarion</a:t>
              </a:r>
              <a:r>
                <a:rPr lang="en-GB" sz="2000" dirty="0"/>
                <a:t> </a:t>
              </a:r>
              <a:r>
                <a:rPr lang="en-GB" sz="2000" dirty="0" err="1"/>
                <a:t>vaihtuvat</a:t>
              </a:r>
              <a:r>
                <a:rPr lang="en-GB" sz="2000" dirty="0"/>
                <a:t> </a:t>
              </a:r>
              <a:r>
                <a:rPr lang="en-GB" sz="2000" dirty="0" err="1"/>
                <a:t>näyttelyt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Hylkyakvaarion</a:t>
              </a:r>
              <a:r>
                <a:rPr lang="en-GB" sz="2000" dirty="0"/>
                <a:t> “</a:t>
              </a:r>
              <a:r>
                <a:rPr lang="en-GB" sz="2000" dirty="0" err="1"/>
                <a:t>sisällöntuotanto</a:t>
              </a:r>
              <a:r>
                <a:rPr lang="en-GB" sz="2000" dirty="0"/>
                <a:t>” </a:t>
              </a:r>
              <a:r>
                <a:rPr lang="en-GB" sz="2000" dirty="0" err="1"/>
                <a:t>tarjoaa</a:t>
              </a:r>
              <a:r>
                <a:rPr lang="en-GB" sz="2000" dirty="0"/>
                <a:t> </a:t>
              </a:r>
              <a:r>
                <a:rPr lang="en-GB" sz="2000" dirty="0" err="1"/>
                <a:t>rahoituksen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</a:t>
              </a:r>
              <a:r>
                <a:rPr lang="en-GB" sz="2000" dirty="0" err="1"/>
                <a:t>prosessin</a:t>
              </a:r>
              <a:endParaRPr lang="en-GB" sz="2000" dirty="0"/>
            </a:p>
            <a:p>
              <a:pPr>
                <a:spcBef>
                  <a:spcPts val="1600"/>
                </a:spcBef>
              </a:pPr>
              <a:r>
                <a:rPr lang="en-GB" sz="2000" dirty="0" err="1"/>
                <a:t>Tiedekeskus</a:t>
              </a:r>
              <a:r>
                <a:rPr lang="en-GB" sz="2000" dirty="0"/>
                <a:t> </a:t>
              </a:r>
              <a:r>
                <a:rPr lang="en-GB" sz="2000" dirty="0" err="1"/>
                <a:t>Heurekan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Amos </a:t>
              </a:r>
              <a:r>
                <a:rPr lang="en-GB" sz="2000" dirty="0" err="1"/>
                <a:t>Rexin</a:t>
              </a:r>
              <a:r>
                <a:rPr lang="en-GB" sz="2000" dirty="0"/>
                <a:t> </a:t>
              </a:r>
              <a:r>
                <a:rPr lang="en-GB" sz="2000" dirty="0" err="1"/>
                <a:t>parhaimmat</a:t>
              </a:r>
              <a:r>
                <a:rPr lang="en-GB" sz="2000" dirty="0"/>
                <a:t> </a:t>
              </a:r>
              <a:r>
                <a:rPr lang="en-GB" sz="2000" dirty="0" err="1"/>
                <a:t>käytännöt</a:t>
              </a:r>
              <a:r>
                <a:rPr lang="en-GB" sz="2000" dirty="0"/>
                <a:t> </a:t>
              </a:r>
              <a:r>
                <a:rPr lang="en-GB" sz="2000" dirty="0" err="1"/>
                <a:t>toistamalla</a:t>
              </a:r>
              <a:r>
                <a:rPr lang="en-GB" sz="2000" dirty="0"/>
                <a:t>, </a:t>
              </a:r>
              <a:r>
                <a:rPr lang="en-GB" sz="2000" dirty="0" err="1"/>
                <a:t>Wasa-museon</a:t>
              </a:r>
              <a:r>
                <a:rPr lang="en-GB" sz="2000" dirty="0"/>
                <a:t> </a:t>
              </a:r>
              <a:r>
                <a:rPr lang="en-GB" sz="2000" dirty="0" err="1"/>
                <a:t>synergiaa</a:t>
              </a:r>
              <a:r>
                <a:rPr lang="en-GB" sz="2000" dirty="0"/>
                <a:t> </a:t>
              </a:r>
              <a:r>
                <a:rPr lang="en-GB" sz="2000" dirty="0" err="1"/>
                <a:t>hyödyntäen</a:t>
              </a:r>
              <a:r>
                <a:rPr lang="en-GB" sz="2000" dirty="0"/>
                <a:t> </a:t>
              </a:r>
              <a:r>
                <a:rPr lang="en-GB" sz="2000" dirty="0" err="1"/>
                <a:t>ja</a:t>
              </a:r>
              <a:r>
                <a:rPr lang="en-GB" sz="2000" dirty="0"/>
                <a:t> “</a:t>
              </a:r>
              <a:r>
                <a:rPr lang="en-GB" sz="2000" dirty="0" err="1"/>
                <a:t>Itämerikohteen</a:t>
              </a:r>
              <a:r>
                <a:rPr lang="en-GB" sz="2000" dirty="0"/>
                <a:t>” </a:t>
              </a:r>
              <a:r>
                <a:rPr lang="en-GB" sz="2000" dirty="0" err="1"/>
                <a:t>yhteisellä</a:t>
              </a:r>
              <a:r>
                <a:rPr lang="en-GB" sz="2000" dirty="0"/>
                <a:t> </a:t>
              </a:r>
              <a:r>
                <a:rPr lang="en-GB" sz="2000" dirty="0" err="1"/>
                <a:t>tuotteista-misella</a:t>
              </a:r>
              <a:r>
                <a:rPr lang="en-GB" sz="2000" dirty="0"/>
                <a:t> (DK, SE, FI, RU, ES, LT…)  </a:t>
              </a:r>
              <a:endParaRPr lang="en-FI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280026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F7BC373CCB59794AB3F2327BBB52999F" ma:contentTypeVersion="17" ma:contentTypeDescription="Luo uusi asiakirja." ma:contentTypeScope="" ma:versionID="fe8a94d7cf74b76a950232cbc5bde6e3">
  <xsd:schema xmlns:xsd="http://www.w3.org/2001/XMLSchema" xmlns:xs="http://www.w3.org/2001/XMLSchema" xmlns:p="http://schemas.microsoft.com/office/2006/metadata/properties" xmlns:ns2="6b330560-b009-4cf8-9004-48d722daa5bd" xmlns:ns3="3782d7a7-8614-4d59-90ee-c3f8887d89d7" targetNamespace="http://schemas.microsoft.com/office/2006/metadata/properties" ma:root="true" ma:fieldsID="8ba5f3e7aa1eb999350b2b5a368d344a" ns2:_="" ns3:_="">
    <xsd:import namespace="6b330560-b009-4cf8-9004-48d722daa5bd"/>
    <xsd:import namespace="3782d7a7-8614-4d59-90ee-c3f8887d89d7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3:MediaServiceMetadata" minOccurs="0"/>
                <xsd:element ref="ns3:MediaServiceFastMetadata" minOccurs="0"/>
                <xsd:element ref="ns3:MediaServiceGenerationTime" minOccurs="0"/>
                <xsd:element ref="ns3:MediaServiceEventHashCode" minOccurs="0"/>
                <xsd:element ref="ns3:lcf76f155ced4ddcb4097134ff3c332f" minOccurs="0"/>
                <xsd:element ref="ns3:MediaServiceDateTaken" minOccurs="0"/>
                <xsd:element ref="ns3:MediaServiceLocation" minOccurs="0"/>
                <xsd:element ref="ns3:MediaServiceOCR" minOccurs="0"/>
                <xsd:element ref="ns3:MediaLengthInSeconds" minOccurs="0"/>
                <xsd:element ref="ns3:MediaServiceObjectDetectorVersions" minOccurs="0"/>
                <xsd:element ref="ns2:SharedWithUsers" minOccurs="0"/>
                <xsd:element ref="ns2:SharedWithDetail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b330560-b009-4cf8-9004-48d722daa5bd" elementFormDefault="qualified">
    <xsd:import namespace="http://schemas.microsoft.com/office/2006/documentManagement/types"/>
    <xsd:import namespace="http://schemas.microsoft.com/office/infopath/2007/PartnerControls"/>
    <xsd:element name="TaxCatchAll" ma:index="8" nillable="true" ma:displayName="Taxonomy Catch All Column" ma:hidden="true" ma:list="{6e981dce-66ec-48c4-8a53-1c64331f1a5a}" ma:internalName="TaxCatchAll" ma:showField="CatchAllData" ma:web="6b330560-b009-4cf8-9004-48d722daa5b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Jaettu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Jakamisen tiedot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82d7a7-8614-4d59-90ee-c3f8887d89d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4" nillable="true" ma:taxonomy="true" ma:internalName="lcf76f155ced4ddcb4097134ff3c332f" ma:taxonomyFieldName="MediaServiceImageTags" ma:displayName="Kuvien tunnisteet" ma:readOnly="false" ma:fieldId="{5cf76f15-5ced-4ddc-b409-7134ff3c332f}" ma:taxonomyMulti="true" ma:sspId="d766dd6e-db3f-4047-845a-ddba57d3327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6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8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bjectDetectorVersions" ma:index="19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82d7a7-8614-4d59-90ee-c3f8887d89d7">
      <Terms xmlns="http://schemas.microsoft.com/office/infopath/2007/PartnerControls"/>
    </lcf76f155ced4ddcb4097134ff3c332f>
    <TaxCatchAll xmlns="6b330560-b009-4cf8-9004-48d722daa5bd" xsi:nil="true"/>
  </documentManagement>
</p:properties>
</file>

<file path=customXml/itemProps1.xml><?xml version="1.0" encoding="utf-8"?>
<ds:datastoreItem xmlns:ds="http://schemas.openxmlformats.org/officeDocument/2006/customXml" ds:itemID="{0244E601-8B9C-41A8-8EB5-F9877D4F2F9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b330560-b009-4cf8-9004-48d722daa5bd"/>
    <ds:schemaRef ds:uri="3782d7a7-8614-4d59-90ee-c3f8887d89d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4B381D1-42C1-43DC-B9B2-8F48C7BA2A8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514D9F-E02A-4358-AFF0-97CE43AF234B}">
  <ds:schemaRefs>
    <ds:schemaRef ds:uri="f3dab76d-50df-4403-b46b-d5b7019e9c9b"/>
    <ds:schemaRef ds:uri="http://schemas.microsoft.com/office/2006/documentManagement/types"/>
    <ds:schemaRef ds:uri="http://www.w3.org/XML/1998/namespace"/>
    <ds:schemaRef ds:uri="http://schemas.openxmlformats.org/package/2006/metadata/core-properties"/>
    <ds:schemaRef ds:uri="http://schemas.microsoft.com/office/2006/metadata/properties"/>
    <ds:schemaRef ds:uri="http://purl.org/dc/elements/1.1/"/>
    <ds:schemaRef ds:uri="51f73fed-69dc-4d16-a81f-3a15e2cef5ec"/>
    <ds:schemaRef ds:uri="http://purl.org/dc/terms/"/>
    <ds:schemaRef ds:uri="http://schemas.microsoft.com/office/infopath/2007/PartnerControls"/>
    <ds:schemaRef ds:uri="http://purl.org/dc/dcmitype/"/>
    <ds:schemaRef ds:uri="3782d7a7-8614-4d59-90ee-c3f8887d89d7"/>
    <ds:schemaRef ds:uri="6b330560-b009-4cf8-9004-48d722daa5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17857</TotalTime>
  <Words>1249</Words>
  <Application>Microsoft Office PowerPoint</Application>
  <PresentationFormat>Widescreen</PresentationFormat>
  <Paragraphs>225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5" baseType="lpstr">
      <vt:lpstr>Arial</vt:lpstr>
      <vt:lpstr>Calibri</vt:lpstr>
      <vt:lpstr>Calibri Light</vt:lpstr>
      <vt:lpstr>Courier New</vt:lpstr>
      <vt:lpstr>Wingdings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Muzammil Patel</dc:creator>
  <cp:lastModifiedBy>Markku Luoto</cp:lastModifiedBy>
  <cp:revision>242</cp:revision>
  <dcterms:created xsi:type="dcterms:W3CDTF">2018-12-04T06:30:11Z</dcterms:created>
  <dcterms:modified xsi:type="dcterms:W3CDTF">2025-02-16T22:39:32Z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0x010100F7BC373CCB59794AB3F2327BBB52999F</vt:lpwstr>
  </property>
  <property fmtid="{D5CDD505-2E9C-101B-9397-08002B2CF9AE}" pid="3" name="MediaServiceImageTags">
    <vt:lpwstr/>
  </property>
</Properties>
</file>